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8" r:id="rId2"/>
    <p:sldId id="257" r:id="rId3"/>
    <p:sldId id="258" r:id="rId4"/>
    <p:sldId id="271" r:id="rId5"/>
    <p:sldId id="325" r:id="rId6"/>
    <p:sldId id="269" r:id="rId7"/>
    <p:sldId id="270" r:id="rId8"/>
    <p:sldId id="272" r:id="rId9"/>
    <p:sldId id="273" r:id="rId10"/>
    <p:sldId id="274" r:id="rId11"/>
    <p:sldId id="259" r:id="rId12"/>
    <p:sldId id="275" r:id="rId13"/>
    <p:sldId id="261" r:id="rId14"/>
    <p:sldId id="339" r:id="rId15"/>
    <p:sldId id="336" r:id="rId16"/>
    <p:sldId id="337" r:id="rId17"/>
    <p:sldId id="338" r:id="rId18"/>
    <p:sldId id="327" r:id="rId19"/>
    <p:sldId id="282" r:id="rId20"/>
    <p:sldId id="276" r:id="rId21"/>
    <p:sldId id="294" r:id="rId22"/>
    <p:sldId id="308" r:id="rId23"/>
    <p:sldId id="304" r:id="rId24"/>
    <p:sldId id="305" r:id="rId25"/>
    <p:sldId id="306" r:id="rId26"/>
    <p:sldId id="317" r:id="rId27"/>
    <p:sldId id="291" r:id="rId28"/>
    <p:sldId id="264" r:id="rId29"/>
    <p:sldId id="326" r:id="rId30"/>
    <p:sldId id="296" r:id="rId31"/>
    <p:sldId id="328" r:id="rId32"/>
    <p:sldId id="329" r:id="rId33"/>
    <p:sldId id="290" r:id="rId34"/>
    <p:sldId id="266" r:id="rId35"/>
    <p:sldId id="289" r:id="rId36"/>
    <p:sldId id="342" r:id="rId37"/>
    <p:sldId id="332" r:id="rId38"/>
    <p:sldId id="335" r:id="rId39"/>
    <p:sldId id="341" r:id="rId40"/>
    <p:sldId id="334" r:id="rId41"/>
    <p:sldId id="330" r:id="rId42"/>
    <p:sldId id="331" r:id="rId43"/>
    <p:sldId id="333" r:id="rId44"/>
    <p:sldId id="34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5"/>
    <p:restoredTop sz="86429"/>
  </p:normalViewPr>
  <p:slideViewPr>
    <p:cSldViewPr snapToGrid="0" snapToObjects="1">
      <p:cViewPr>
        <p:scale>
          <a:sx n="76" d="100"/>
          <a:sy n="76" d="100"/>
        </p:scale>
        <p:origin x="984" y="320"/>
      </p:cViewPr>
      <p:guideLst/>
    </p:cSldViewPr>
  </p:slideViewPr>
  <p:outlineViewPr>
    <p:cViewPr>
      <p:scale>
        <a:sx n="33" d="100"/>
        <a:sy n="33" d="100"/>
      </p:scale>
      <p:origin x="0" y="-995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Needed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Communication</c:v>
                </c:pt>
                <c:pt idx="1">
                  <c:v>Management</c:v>
                </c:pt>
                <c:pt idx="2">
                  <c:v>Processing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4.0</c:v>
                </c:pt>
                <c:pt idx="1">
                  <c:v>4.0</c:v>
                </c:pt>
                <c:pt idx="2">
                  <c:v>4.0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Satisfied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Communication</c:v>
                </c:pt>
                <c:pt idx="1">
                  <c:v>Management</c:v>
                </c:pt>
                <c:pt idx="2">
                  <c:v>Processing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2.0</c:v>
                </c:pt>
                <c:pt idx="1">
                  <c:v>3.0</c:v>
                </c:pt>
                <c:pt idx="2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23629008"/>
        <c:axId val="-210055328"/>
      </c:barChart>
      <c:catAx>
        <c:axId val="323629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055328"/>
        <c:crosses val="autoZero"/>
        <c:auto val="1"/>
        <c:lblAlgn val="ctr"/>
        <c:lblOffset val="100"/>
        <c:noMultiLvlLbl val="0"/>
      </c:catAx>
      <c:valAx>
        <c:axId val="-210055328"/>
        <c:scaling>
          <c:orientation val="minMax"/>
          <c:max val="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3629008"/>
        <c:crosses val="autoZero"/>
        <c:crossBetween val="between"/>
        <c:majorUnit val="1.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6243C-7B58-6042-B61C-CF31C93CA462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14C4F-08E7-A34D-8F99-E49104454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2597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99790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3110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0230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611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7662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40061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8751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994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32284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79712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28654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89557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28104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01552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07723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33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7569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9768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CH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05348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2324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877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4501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54475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989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443-7AD0-4EC6-8031-6ECD9144265C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581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FB40-DFB8-B641-AADF-8FDABDDC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2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FB40-DFB8-B641-AADF-8FDABDDC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FB40-DFB8-B641-AADF-8FDABDDC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8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C029FB40-DFB8-B641-AADF-8FDABDDC45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6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FB40-DFB8-B641-AADF-8FDABDDC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3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FB40-DFB8-B641-AADF-8FDABDDC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FB40-DFB8-B641-AADF-8FDABDDC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98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FB40-DFB8-B641-AADF-8FDABDDC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FB40-DFB8-B641-AADF-8FDABDDC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FB40-DFB8-B641-AADF-8FDABDDC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9FB40-DFB8-B641-AADF-8FDABDDC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7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70543-0095-0E48-A795-088C5982A88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B40-DFB8-B641-AADF-8FDABDDC4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3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3.tiff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7" Type="http://schemas.openxmlformats.org/officeDocument/2006/relationships/image" Target="../media/image33.tiff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image" Target="../media/image38.tiff"/><Relationship Id="rId7" Type="http://schemas.openxmlformats.org/officeDocument/2006/relationships/image" Target="../media/image27.png"/><Relationship Id="rId8" Type="http://schemas.openxmlformats.org/officeDocument/2006/relationships/image" Target="../media/image35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image" Target="../media/image38.tiff"/><Relationship Id="rId7" Type="http://schemas.openxmlformats.org/officeDocument/2006/relationships/image" Target="../media/image41.tiff"/><Relationship Id="rId8" Type="http://schemas.openxmlformats.org/officeDocument/2006/relationships/image" Target="../media/image42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3.tiff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7" Type="http://schemas.openxmlformats.org/officeDocument/2006/relationships/image" Target="../media/image38.tiff"/><Relationship Id="rId8" Type="http://schemas.openxmlformats.org/officeDocument/2006/relationships/image" Target="../media/image41.tiff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33.tiff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7" Type="http://schemas.openxmlformats.org/officeDocument/2006/relationships/image" Target="../media/image38.tiff"/><Relationship Id="rId8" Type="http://schemas.openxmlformats.org/officeDocument/2006/relationships/image" Target="../media/image41.tiff"/><Relationship Id="rId9" Type="http://schemas.openxmlformats.org/officeDocument/2006/relationships/image" Target="../media/image47.png"/><Relationship Id="rId10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33.tiff"/><Relationship Id="rId6" Type="http://schemas.openxmlformats.org/officeDocument/2006/relationships/image" Target="../media/image36.tiff"/><Relationship Id="rId7" Type="http://schemas.openxmlformats.org/officeDocument/2006/relationships/image" Target="../media/image37.tiff"/><Relationship Id="rId8" Type="http://schemas.openxmlformats.org/officeDocument/2006/relationships/image" Target="../media/image38.tiff"/><Relationship Id="rId9" Type="http://schemas.openxmlformats.org/officeDocument/2006/relationships/image" Target="../media/image41.tiff"/><Relationship Id="rId10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image" Target="../media/image38.tiff"/><Relationship Id="rId7" Type="http://schemas.openxmlformats.org/officeDocument/2006/relationships/image" Target="../media/image41.tiff"/><Relationship Id="rId8" Type="http://schemas.openxmlformats.org/officeDocument/2006/relationships/image" Target="../media/image49.png"/><Relationship Id="rId9" Type="http://schemas.openxmlformats.org/officeDocument/2006/relationships/image" Target="../media/image47.png"/><Relationship Id="rId10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png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0226" y="2036761"/>
            <a:ext cx="10668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 Enforcing the Digital Immunity of a Large Humanitarian Organization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334427"/>
            <a:ext cx="12192000" cy="1655762"/>
          </a:xfrm>
        </p:spPr>
        <p:txBody>
          <a:bodyPr>
            <a:normAutofit/>
          </a:bodyPr>
          <a:lstStyle/>
          <a:p>
            <a:r>
              <a:rPr lang="en-US" sz="3600" i="1" dirty="0" smtClean="0"/>
              <a:t>Stevens Le Blond</a:t>
            </a:r>
            <a:r>
              <a:rPr lang="en-US" sz="3600" dirty="0" smtClean="0"/>
              <a:t>, Alejandro Cuevas, </a:t>
            </a:r>
            <a:r>
              <a:rPr lang="fr-CH" sz="3600" dirty="0" smtClean="0"/>
              <a:t>Juan Ramon </a:t>
            </a:r>
            <a:r>
              <a:rPr lang="fr-CH" sz="3600" dirty="0" err="1" smtClean="0"/>
              <a:t>Troncoso-Pastoriza</a:t>
            </a:r>
            <a:r>
              <a:rPr lang="fr-CH" sz="3600" dirty="0" smtClean="0"/>
              <a:t>, </a:t>
            </a:r>
            <a:r>
              <a:rPr lang="fr-CH" sz="3600" dirty="0" err="1" smtClean="0"/>
              <a:t>Philipp</a:t>
            </a:r>
            <a:r>
              <a:rPr lang="fr-CH" sz="3600" dirty="0" smtClean="0"/>
              <a:t> Jovanovic, Bryan Ford, Jean-Pierre </a:t>
            </a:r>
            <a:r>
              <a:rPr lang="fr-CH" sz="3600" dirty="0" err="1" smtClean="0"/>
              <a:t>Hubaux</a:t>
            </a:r>
            <a:endParaRPr lang="fr-CH" sz="3600" dirty="0"/>
          </a:p>
        </p:txBody>
      </p:sp>
      <p:pic>
        <p:nvPicPr>
          <p:cNvPr id="5" name="Picture 2" descr="https://mediacom.epfl.ch/files/content/sites/mediacom/files/EPFL-Lo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16" y="203858"/>
            <a:ext cx="2145648" cy="10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4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CH" dirty="0" err="1" smtClean="0"/>
              <a:t>Outline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The International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Commitee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of the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Red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Cross (ICRC)</a:t>
            </a:r>
          </a:p>
          <a:p>
            <a:pPr lvl="1"/>
            <a:r>
              <a:rPr lang="fr-CH" sz="3200" dirty="0" err="1" smtClean="0">
                <a:solidFill>
                  <a:srgbClr val="FF0000"/>
                </a:solidFill>
              </a:rPr>
              <a:t>Methodology</a:t>
            </a:r>
            <a:endParaRPr lang="fr-CH" sz="3200" dirty="0" smtClean="0">
              <a:solidFill>
                <a:srgbClr val="FF0000"/>
              </a:solidFill>
            </a:endParaRP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Results</a:t>
            </a:r>
            <a:endParaRPr lang="fr-CH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</a:rPr>
              <a:t>collected</a:t>
            </a:r>
            <a:endParaRPr lang="fr-CH" sz="2800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</a:rPr>
              <a:t>flows</a:t>
            </a:r>
            <a:endParaRPr lang="fr-CH" sz="2800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Operational</a:t>
            </a:r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Legal</a:t>
            </a:r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factors</a:t>
            </a:r>
            <a:endParaRPr lang="fr-CH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Proposed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10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77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964850" y="2508907"/>
            <a:ext cx="3217718" cy="2266483"/>
            <a:chOff x="1991249" y="2952923"/>
            <a:chExt cx="2966038" cy="2123900"/>
          </a:xfrm>
        </p:grpSpPr>
        <p:grpSp>
          <p:nvGrpSpPr>
            <p:cNvPr id="20" name="Group 19"/>
            <p:cNvGrpSpPr/>
            <p:nvPr/>
          </p:nvGrpSpPr>
          <p:grpSpPr>
            <a:xfrm>
              <a:off x="2039663" y="2952923"/>
              <a:ext cx="2917624" cy="2123900"/>
              <a:chOff x="2039663" y="2952923"/>
              <a:chExt cx="2917624" cy="212390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39663" y="2952923"/>
                <a:ext cx="2831868" cy="212390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3380755" y="2952923"/>
                <a:ext cx="1576532" cy="888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991249" y="3876335"/>
              <a:ext cx="1434177" cy="894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70C0"/>
                  </a:solidFill>
                </a:rPr>
                <a:t>Inductive</a:t>
              </a:r>
            </a:p>
            <a:p>
              <a:pPr algn="ctr"/>
              <a:r>
                <a:rPr lang="en-US" sz="2800" dirty="0" smtClean="0">
                  <a:solidFill>
                    <a:srgbClr val="0070C0"/>
                  </a:solidFill>
                </a:rPr>
                <a:t>approach</a:t>
              </a:r>
              <a:endParaRPr lang="en-US" sz="28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61343" y="2508906"/>
            <a:ext cx="1773754" cy="1973855"/>
            <a:chOff x="3761343" y="2966106"/>
            <a:chExt cx="1773754" cy="197385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4041" y="2966106"/>
              <a:ext cx="1168358" cy="86166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61343" y="3985854"/>
              <a:ext cx="177375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70C0"/>
                  </a:solidFill>
                </a:rPr>
                <a:t>Qualitative</a:t>
              </a:r>
            </a:p>
            <a:p>
              <a:pPr algn="ctr"/>
              <a:r>
                <a:rPr lang="en-US" sz="2800" dirty="0" smtClean="0">
                  <a:solidFill>
                    <a:srgbClr val="0070C0"/>
                  </a:solidFill>
                </a:rPr>
                <a:t>methods</a:t>
              </a:r>
              <a:endParaRPr lang="en-US" sz="28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070020" y="2508906"/>
            <a:ext cx="2308790" cy="2025398"/>
            <a:chOff x="9076425" y="2952923"/>
            <a:chExt cx="2163798" cy="191717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1320" y="2952923"/>
              <a:ext cx="757849" cy="81562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076425" y="3915986"/>
              <a:ext cx="216379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278 </a:t>
              </a:r>
              <a:r>
                <a:rPr lang="en-US" sz="2800" dirty="0" smtClean="0"/>
                <a:t>years</a:t>
              </a:r>
            </a:p>
            <a:p>
              <a:pPr algn="ctr"/>
              <a:r>
                <a:rPr lang="en-US" sz="2800" dirty="0"/>
                <a:t>o</a:t>
              </a:r>
              <a:r>
                <a:rPr lang="en-US" sz="2800" dirty="0" smtClean="0"/>
                <a:t>f experience</a:t>
              </a:r>
              <a:endParaRPr lang="en-US" sz="28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92181" y="2508906"/>
            <a:ext cx="2877839" cy="1971537"/>
            <a:chOff x="6192181" y="2813706"/>
            <a:chExt cx="2877839" cy="1971537"/>
          </a:xfrm>
        </p:grpSpPr>
        <p:sp>
          <p:nvSpPr>
            <p:cNvPr id="31" name="TextBox 30"/>
            <p:cNvSpPr txBox="1"/>
            <p:nvPr/>
          </p:nvSpPr>
          <p:spPr>
            <a:xfrm>
              <a:off x="6192181" y="3831136"/>
              <a:ext cx="287783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27 </a:t>
              </a:r>
              <a:r>
                <a:rPr lang="en-US" sz="2800" dirty="0" smtClean="0">
                  <a:solidFill>
                    <a:srgbClr val="0070C0"/>
                  </a:solidFill>
                </a:rPr>
                <a:t>interviews </a:t>
              </a:r>
              <a:r>
                <a:rPr lang="en-US" sz="2800" dirty="0" smtClean="0"/>
                <a:t>until</a:t>
              </a:r>
            </a:p>
            <a:p>
              <a:pPr algn="ctr"/>
              <a:r>
                <a:rPr lang="en-US" sz="2800" dirty="0" smtClean="0"/>
                <a:t>topic exhaustion</a:t>
              </a:r>
              <a:endParaRPr lang="en-US" sz="2800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2801" y="2813706"/>
              <a:ext cx="935211" cy="935211"/>
            </a:xfrm>
            <a:prstGeom prst="rect">
              <a:avLst/>
            </a:prstGeom>
          </p:spPr>
        </p:pic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fr-CH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CH" dirty="0" smtClean="0"/>
              <a:t>11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479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Summary of interviews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12</a:t>
            </a:fld>
            <a:endParaRPr lang="fr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1311" y="1220724"/>
            <a:ext cx="5925179" cy="51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159" y="1370793"/>
            <a:ext cx="6200141" cy="4087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63528" y="5000286"/>
            <a:ext cx="1429734" cy="378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TextBox 5"/>
          <p:cNvSpPr txBox="1"/>
          <p:nvPr/>
        </p:nvSpPr>
        <p:spPr>
          <a:xfrm>
            <a:off x="6066396" y="4909230"/>
            <a:ext cx="1903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Participants</a:t>
            </a:r>
            <a:endParaRPr lang="fr-CH" sz="2800" dirty="0"/>
          </a:p>
        </p:txBody>
      </p:sp>
      <p:sp>
        <p:nvSpPr>
          <p:cNvPr id="7" name="Rectangle 6"/>
          <p:cNvSpPr/>
          <p:nvPr/>
        </p:nvSpPr>
        <p:spPr>
          <a:xfrm>
            <a:off x="8323956" y="5002041"/>
            <a:ext cx="760115" cy="378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TextBox 7"/>
          <p:cNvSpPr txBox="1"/>
          <p:nvPr/>
        </p:nvSpPr>
        <p:spPr>
          <a:xfrm>
            <a:off x="8007774" y="4928021"/>
            <a:ext cx="1169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Others</a:t>
            </a:r>
            <a:endParaRPr lang="fr-CH" sz="28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CH" dirty="0"/>
              <a:t>Location of ICRC </a:t>
            </a:r>
            <a:r>
              <a:rPr lang="fr-CH" dirty="0" err="1"/>
              <a:t>delegations</a:t>
            </a:r>
            <a:endParaRPr lang="fr-CH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CH" dirty="0" smtClean="0"/>
              <a:t>13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5092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CH" dirty="0" err="1" smtClean="0"/>
              <a:t>Outline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The International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Commitee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of the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Red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Cross (ICRC)</a:t>
            </a: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Methodology</a:t>
            </a:r>
            <a:endParaRPr lang="fr-CH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CH" sz="3200" dirty="0" err="1" smtClean="0"/>
              <a:t>Results</a:t>
            </a:r>
            <a:endParaRPr lang="fr-CH" sz="3200" dirty="0" smtClean="0"/>
          </a:p>
          <a:p>
            <a:pPr lvl="2"/>
            <a:r>
              <a:rPr lang="fr-CH" sz="2800" dirty="0" smtClean="0">
                <a:solidFill>
                  <a:srgbClr val="FF0000"/>
                </a:solidFill>
              </a:rPr>
              <a:t>Data </a:t>
            </a:r>
            <a:r>
              <a:rPr lang="fr-CH" sz="2800" dirty="0" err="1" smtClean="0">
                <a:solidFill>
                  <a:srgbClr val="FF0000"/>
                </a:solidFill>
              </a:rPr>
              <a:t>collected</a:t>
            </a:r>
            <a:endParaRPr lang="fr-CH" sz="2800" dirty="0" smtClean="0">
              <a:solidFill>
                <a:srgbClr val="FF0000"/>
              </a:solidFill>
            </a:endParaRPr>
          </a:p>
          <a:p>
            <a:pPr lvl="2"/>
            <a:r>
              <a:rPr lang="fr-CH" sz="2800" dirty="0"/>
              <a:t>Data </a:t>
            </a:r>
            <a:r>
              <a:rPr lang="fr-CH" sz="2800" dirty="0" err="1" smtClean="0"/>
              <a:t>flows</a:t>
            </a:r>
            <a:endParaRPr lang="fr-CH" sz="2800" dirty="0"/>
          </a:p>
          <a:p>
            <a:pPr lvl="2"/>
            <a:r>
              <a:rPr lang="fr-CH" sz="2800" dirty="0" err="1" smtClean="0"/>
              <a:t>Operational</a:t>
            </a:r>
            <a:r>
              <a:rPr lang="fr-CH" sz="2800" dirty="0" smtClean="0"/>
              <a:t> and </a:t>
            </a:r>
            <a:r>
              <a:rPr lang="fr-CH" sz="2800" dirty="0" err="1" smtClean="0"/>
              <a:t>legal</a:t>
            </a:r>
            <a:r>
              <a:rPr lang="fr-CH" sz="2800" dirty="0" smtClean="0"/>
              <a:t> </a:t>
            </a:r>
            <a:r>
              <a:rPr lang="fr-CH" sz="2800" dirty="0" err="1" smtClean="0"/>
              <a:t>factors</a:t>
            </a:r>
            <a:endParaRPr lang="fr-CH" sz="2800" dirty="0" smtClean="0"/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Proposed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14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255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CH" dirty="0" err="1" smtClean="0"/>
              <a:t>Outline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The International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Commitee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of the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Red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Cross (ICRC)</a:t>
            </a: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Methodology</a:t>
            </a:r>
            <a:endParaRPr lang="fr-CH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CH" sz="3200" dirty="0" err="1" smtClean="0"/>
              <a:t>Results</a:t>
            </a:r>
            <a:endParaRPr lang="fr-CH" sz="3200" dirty="0" smtClean="0"/>
          </a:p>
          <a:p>
            <a:pPr lvl="2"/>
            <a:r>
              <a:rPr lang="fr-CH" sz="2800" dirty="0">
                <a:solidFill>
                  <a:srgbClr val="FF0000"/>
                </a:solidFill>
              </a:rPr>
              <a:t>Data </a:t>
            </a:r>
            <a:r>
              <a:rPr lang="fr-CH" sz="2800" dirty="0" err="1">
                <a:solidFill>
                  <a:srgbClr val="FF0000"/>
                </a:solidFill>
              </a:rPr>
              <a:t>collected</a:t>
            </a:r>
            <a:endParaRPr lang="fr-CH" sz="2800" dirty="0">
              <a:solidFill>
                <a:srgbClr val="FF0000"/>
              </a:solidFill>
            </a:endParaRPr>
          </a:p>
          <a:p>
            <a:pPr lvl="2"/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flows</a:t>
            </a:r>
            <a:endParaRPr lang="fr-CH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 err="1">
                <a:solidFill>
                  <a:schemeClr val="bg1">
                    <a:lumMod val="85000"/>
                  </a:schemeClr>
                </a:solidFill>
              </a:rPr>
              <a:t>Operational</a:t>
            </a:r>
            <a:r>
              <a:rPr lang="fr-CH" sz="28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</a:rPr>
              <a:t>legal</a:t>
            </a:r>
            <a:r>
              <a:rPr lang="fr-CH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factors</a:t>
            </a:r>
            <a:endParaRPr lang="fr-CH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Future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work</a:t>
            </a:r>
            <a:endParaRPr lang="fr-CH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15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3560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Summary of collected data types by units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16</a:t>
            </a:fld>
            <a:endParaRPr lang="fr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27" y="2582834"/>
            <a:ext cx="10515600" cy="30518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8409" y="3097369"/>
            <a:ext cx="6027698" cy="5859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/>
          <p:cNvSpPr/>
          <p:nvPr/>
        </p:nvSpPr>
        <p:spPr>
          <a:xfrm>
            <a:off x="978409" y="3683358"/>
            <a:ext cx="9582268" cy="5602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Rectangle 7"/>
          <p:cNvSpPr/>
          <p:nvPr/>
        </p:nvSpPr>
        <p:spPr>
          <a:xfrm>
            <a:off x="8993747" y="4389549"/>
            <a:ext cx="276896" cy="1116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/>
          <p:cNvSpPr/>
          <p:nvPr/>
        </p:nvSpPr>
        <p:spPr>
          <a:xfrm>
            <a:off x="978409" y="4389549"/>
            <a:ext cx="6027698" cy="1116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40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085"/>
            <a:ext cx="10515600" cy="1325563"/>
          </a:xfrm>
        </p:spPr>
        <p:txBody>
          <a:bodyPr/>
          <a:lstStyle/>
          <a:p>
            <a:r>
              <a:rPr lang="fr-CH" dirty="0" err="1"/>
              <a:t>Sensitivity</a:t>
            </a:r>
            <a:r>
              <a:rPr lang="fr-CH" dirty="0"/>
              <a:t> of </a:t>
            </a:r>
            <a:r>
              <a:rPr lang="fr-CH" dirty="0" err="1"/>
              <a:t>Collected</a:t>
            </a:r>
            <a:r>
              <a:rPr lang="fr-CH" dirty="0"/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17</a:t>
            </a:fld>
            <a:endParaRPr lang="fr-CH" dirty="0"/>
          </a:p>
        </p:txBody>
      </p:sp>
      <p:grpSp>
        <p:nvGrpSpPr>
          <p:cNvPr id="32" name="Group 31"/>
          <p:cNvGrpSpPr/>
          <p:nvPr/>
        </p:nvGrpSpPr>
        <p:grpSpPr>
          <a:xfrm>
            <a:off x="5080786" y="2970007"/>
            <a:ext cx="2030428" cy="1410848"/>
            <a:chOff x="5080786" y="3275802"/>
            <a:chExt cx="2030428" cy="1410848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4209" y="3275802"/>
              <a:ext cx="723526" cy="871718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080786" y="4163430"/>
              <a:ext cx="2030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Organization</a:t>
              </a:r>
              <a:endParaRPr lang="en-US" sz="28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354239" y="2811815"/>
            <a:ext cx="2161361" cy="1569040"/>
            <a:chOff x="8354239" y="3117610"/>
            <a:chExt cx="2161361" cy="156904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004" y="3117610"/>
              <a:ext cx="1076887" cy="1029909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8354239" y="4163430"/>
              <a:ext cx="2161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Governments</a:t>
              </a:r>
              <a:endParaRPr lang="en-US" sz="28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44019" y="2811815"/>
            <a:ext cx="2044470" cy="1569040"/>
            <a:chOff x="1644019" y="3167416"/>
            <a:chExt cx="2044470" cy="1569040"/>
          </a:xfrm>
        </p:grpSpPr>
        <p:sp>
          <p:nvSpPr>
            <p:cNvPr id="39" name="TextBox 38"/>
            <p:cNvSpPr txBox="1"/>
            <p:nvPr/>
          </p:nvSpPr>
          <p:spPr>
            <a:xfrm>
              <a:off x="1644019" y="4213236"/>
              <a:ext cx="2044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/>
                <a:t>Beneficiaries</a:t>
              </a:r>
              <a:endParaRPr lang="en-US" sz="2800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1299" y="3167416"/>
              <a:ext cx="1029909" cy="1029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24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CH" dirty="0" err="1" smtClean="0"/>
              <a:t>Outline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The International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Commitee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of the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Red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Cross (ICRC)</a:t>
            </a: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Methodology</a:t>
            </a:r>
            <a:endParaRPr lang="fr-CH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CH" sz="3200" dirty="0" err="1" smtClean="0"/>
              <a:t>Results</a:t>
            </a:r>
            <a:endParaRPr lang="fr-CH" sz="3200" dirty="0" smtClean="0"/>
          </a:p>
          <a:p>
            <a:pPr lvl="2"/>
            <a:r>
              <a:rPr lang="fr-CH" sz="2800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collected</a:t>
            </a:r>
            <a:endParaRPr lang="fr-CH" sz="2800" dirty="0" smtClean="0"/>
          </a:p>
          <a:p>
            <a:pPr lvl="2"/>
            <a:r>
              <a:rPr lang="fr-CH" sz="2800" dirty="0">
                <a:solidFill>
                  <a:srgbClr val="FF0000"/>
                </a:solidFill>
              </a:rPr>
              <a:t>Data </a:t>
            </a:r>
            <a:r>
              <a:rPr lang="fr-CH" sz="2800" dirty="0" err="1">
                <a:solidFill>
                  <a:srgbClr val="FF0000"/>
                </a:solidFill>
              </a:rPr>
              <a:t>flows</a:t>
            </a:r>
            <a:endParaRPr lang="fr-CH" sz="2800" dirty="0">
              <a:solidFill>
                <a:srgbClr val="FF0000"/>
              </a:solidFill>
            </a:endParaRPr>
          </a:p>
          <a:p>
            <a:pPr lvl="2"/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Operational</a:t>
            </a:r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legal</a:t>
            </a:r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factors</a:t>
            </a:r>
            <a:endParaRPr lang="fr-CH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Proposed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18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73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Overview of data flows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19</a:t>
            </a:fld>
            <a:endParaRPr lang="fr-C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09" y="1370793"/>
            <a:ext cx="8545625" cy="40793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058159" y="1370793"/>
            <a:ext cx="6200141" cy="4087946"/>
            <a:chOff x="3058159" y="1370793"/>
            <a:chExt cx="6200141" cy="408794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8159" y="1370793"/>
              <a:ext cx="6200141" cy="408794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363528" y="5000286"/>
              <a:ext cx="1429734" cy="378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66396" y="4909230"/>
              <a:ext cx="1903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Participants</a:t>
              </a:r>
              <a:endParaRPr lang="fr-CH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23956" y="5002041"/>
              <a:ext cx="760115" cy="378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07774" y="4928021"/>
              <a:ext cx="11691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Others</a:t>
              </a:r>
              <a:endParaRPr lang="fr-CH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753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CH" dirty="0"/>
              <a:t>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502807" y="1520503"/>
            <a:ext cx="5054968" cy="37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CH" dirty="0" err="1" smtClean="0"/>
              <a:t>Outline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The International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Commitee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of the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Red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Cross (ICRC)</a:t>
            </a: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Methodology</a:t>
            </a:r>
            <a:endParaRPr lang="fr-CH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CH" sz="3200" dirty="0" err="1" smtClean="0"/>
              <a:t>Results</a:t>
            </a:r>
            <a:endParaRPr lang="fr-CH" sz="3200" dirty="0" smtClean="0"/>
          </a:p>
          <a:p>
            <a:pPr lvl="2"/>
            <a:r>
              <a:rPr lang="fr-CH" sz="2800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</a:rPr>
              <a:t>collected</a:t>
            </a:r>
            <a:endParaRPr lang="fr-CH" sz="2800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</a:rPr>
              <a:t>flows</a:t>
            </a:r>
            <a:endParaRPr lang="fr-CH" sz="2800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 err="1" smtClean="0">
                <a:solidFill>
                  <a:srgbClr val="FF0000"/>
                </a:solidFill>
              </a:rPr>
              <a:t>Operational</a:t>
            </a:r>
            <a:r>
              <a:rPr lang="fr-CH" sz="2800" dirty="0" smtClean="0">
                <a:solidFill>
                  <a:srgbClr val="FF0000"/>
                </a:solidFill>
              </a:rPr>
              <a:t> and </a:t>
            </a:r>
            <a:r>
              <a:rPr lang="fr-CH" sz="2800" dirty="0" err="1" smtClean="0">
                <a:solidFill>
                  <a:srgbClr val="FF0000"/>
                </a:solidFill>
              </a:rPr>
              <a:t>legal</a:t>
            </a:r>
            <a:r>
              <a:rPr lang="fr-CH" sz="2800" dirty="0" smtClean="0">
                <a:solidFill>
                  <a:srgbClr val="FF0000"/>
                </a:solidFill>
              </a:rPr>
              <a:t> </a:t>
            </a:r>
            <a:r>
              <a:rPr lang="fr-CH" sz="2800" dirty="0" err="1" smtClean="0">
                <a:solidFill>
                  <a:srgbClr val="FF0000"/>
                </a:solidFill>
              </a:rPr>
              <a:t>factors</a:t>
            </a:r>
            <a:endParaRPr lang="fr-CH" sz="2800" dirty="0" smtClean="0">
              <a:solidFill>
                <a:srgbClr val="FF0000"/>
              </a:solidFill>
            </a:endParaRP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Proposed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architecture</a:t>
            </a:r>
            <a:endParaRPr lang="fr-CH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20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675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Organizational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21</a:t>
            </a:fld>
            <a:endParaRPr lang="fr-CH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810" y="1797050"/>
            <a:ext cx="8251190" cy="3711023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5070231" y="3491342"/>
            <a:ext cx="603738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550927" y="3491342"/>
            <a:ext cx="987011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512175" y="5168900"/>
            <a:ext cx="2698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042060" y="4534392"/>
            <a:ext cx="42367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smtClean="0">
                <a:latin typeface="Helvetica Neue" charset="0"/>
                <a:ea typeface="Helvetica Neue" charset="0"/>
                <a:cs typeface="Helvetica Neue" charset="0"/>
              </a:rPr>
              <a:t>HQ</a:t>
            </a:r>
            <a:endParaRPr lang="en-US" sz="115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3396092"/>
            <a:ext cx="177800" cy="190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258" y="3408423"/>
            <a:ext cx="165100" cy="190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505" y="3431931"/>
            <a:ext cx="177800" cy="16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314" y="3428756"/>
            <a:ext cx="177800" cy="177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909" y="3427842"/>
            <a:ext cx="177800" cy="177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231" y="3431931"/>
            <a:ext cx="165100" cy="190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59" y="3419231"/>
            <a:ext cx="177800" cy="165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93" y="3418317"/>
            <a:ext cx="177800" cy="177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2809" y="1390670"/>
            <a:ext cx="8545625" cy="407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Practical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22</a:t>
            </a:fld>
            <a:endParaRPr lang="fr-CH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810" y="1797050"/>
            <a:ext cx="8251190" cy="3711023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5070231" y="3491342"/>
            <a:ext cx="603738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550927" y="3491342"/>
            <a:ext cx="987011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512175" y="5168900"/>
            <a:ext cx="2698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042060" y="4534392"/>
            <a:ext cx="42367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smtClean="0">
                <a:latin typeface="Helvetica Neue" charset="0"/>
                <a:ea typeface="Helvetica Neue" charset="0"/>
                <a:cs typeface="Helvetica Neue" charset="0"/>
              </a:rPr>
              <a:t>HQ</a:t>
            </a:r>
            <a:endParaRPr lang="en-US" sz="115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40286" y="1707324"/>
            <a:ext cx="662879" cy="3643037"/>
            <a:chOff x="1203761" y="1661604"/>
            <a:chExt cx="662879" cy="364303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1661604"/>
              <a:ext cx="662879" cy="709868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1302904" y="5175490"/>
              <a:ext cx="106123" cy="1291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200" y="4137911"/>
            <a:ext cx="927100" cy="6858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9054" y="1876005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Vulnerability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3396092"/>
            <a:ext cx="177800" cy="190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258" y="3408423"/>
            <a:ext cx="165100" cy="190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505" y="3431931"/>
            <a:ext cx="177800" cy="165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314" y="3428756"/>
            <a:ext cx="177800" cy="17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909" y="3427842"/>
            <a:ext cx="177800" cy="177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231" y="3431931"/>
            <a:ext cx="165100" cy="190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59" y="3419231"/>
            <a:ext cx="177800" cy="1651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93" y="3418317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8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Practical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23</a:t>
            </a:fld>
            <a:endParaRPr lang="fr-CH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810" y="1797050"/>
            <a:ext cx="8251190" cy="3711023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5070231" y="3491342"/>
            <a:ext cx="603738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550927" y="3491342"/>
            <a:ext cx="987011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512175" y="5168900"/>
            <a:ext cx="2698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042060" y="4534392"/>
            <a:ext cx="42367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smtClean="0">
                <a:latin typeface="Helvetica Neue" charset="0"/>
                <a:ea typeface="Helvetica Neue" charset="0"/>
                <a:cs typeface="Helvetica Neue" charset="0"/>
              </a:rPr>
              <a:t>HQ</a:t>
            </a:r>
            <a:endParaRPr lang="en-US" sz="115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498" y="3452442"/>
            <a:ext cx="642252" cy="64225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340286" y="2509507"/>
            <a:ext cx="594673" cy="2840854"/>
            <a:chOff x="1203761" y="2463787"/>
            <a:chExt cx="594673" cy="284085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966" y="2463787"/>
              <a:ext cx="526468" cy="55682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3227960"/>
              <a:ext cx="554416" cy="550096"/>
            </a:xfrm>
            <a:prstGeom prst="rect">
              <a:avLst/>
            </a:prstGeom>
          </p:spPr>
        </p:pic>
        <p:sp>
          <p:nvSpPr>
            <p:cNvPr id="32" name="Oval 31"/>
            <p:cNvSpPr/>
            <p:nvPr/>
          </p:nvSpPr>
          <p:spPr>
            <a:xfrm>
              <a:off x="1302904" y="5175490"/>
              <a:ext cx="106123" cy="1291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286" y="1707324"/>
            <a:ext cx="662879" cy="70986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-2293759" y="24770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Capacity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building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-2293759" y="33640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Coercion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054" y="1876005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Vulnerability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3396092"/>
            <a:ext cx="177800" cy="190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258" y="3408423"/>
            <a:ext cx="165100" cy="190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505" y="3431931"/>
            <a:ext cx="177800" cy="165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314" y="3428756"/>
            <a:ext cx="177800" cy="177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909" y="3427842"/>
            <a:ext cx="177800" cy="177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231" y="3431931"/>
            <a:ext cx="165100" cy="190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59" y="3419231"/>
            <a:ext cx="177800" cy="1651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93" y="3418317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Practical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24</a:t>
            </a:fld>
            <a:endParaRPr lang="fr-CH" dirty="0"/>
          </a:p>
        </p:txBody>
      </p:sp>
      <p:sp>
        <p:nvSpPr>
          <p:cNvPr id="70" name="Rectangle 69"/>
          <p:cNvSpPr/>
          <p:nvPr/>
        </p:nvSpPr>
        <p:spPr>
          <a:xfrm>
            <a:off x="5070231" y="3491342"/>
            <a:ext cx="603738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550927" y="3491342"/>
            <a:ext cx="987011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512175" y="5168900"/>
            <a:ext cx="2698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68244" y="3239754"/>
            <a:ext cx="723900" cy="634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340286" y="1707324"/>
            <a:ext cx="662879" cy="3643037"/>
            <a:chOff x="1203761" y="1661604"/>
            <a:chExt cx="662879" cy="3643037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1661604"/>
              <a:ext cx="662879" cy="70986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966" y="2463787"/>
              <a:ext cx="526468" cy="55682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3227960"/>
              <a:ext cx="554416" cy="55009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0795" y="4055054"/>
              <a:ext cx="367447" cy="558387"/>
            </a:xfrm>
            <a:prstGeom prst="rect">
              <a:avLst/>
            </a:prstGeom>
          </p:spPr>
        </p:pic>
        <p:sp>
          <p:nvSpPr>
            <p:cNvPr id="38" name="Oval 37"/>
            <p:cNvSpPr/>
            <p:nvPr/>
          </p:nvSpPr>
          <p:spPr>
            <a:xfrm>
              <a:off x="1302904" y="5175490"/>
              <a:ext cx="106123" cy="1291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810" y="1797050"/>
            <a:ext cx="8251190" cy="371102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70231" y="3491342"/>
            <a:ext cx="603738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50927" y="3491342"/>
            <a:ext cx="987011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12175" y="5168900"/>
            <a:ext cx="2698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42060" y="4534392"/>
            <a:ext cx="42367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smtClean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HQ</a:t>
            </a:r>
            <a:endParaRPr lang="en-US" sz="1150" dirty="0">
              <a:solidFill>
                <a:srgbClr val="FF000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498" y="3452442"/>
            <a:ext cx="642252" cy="642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4008" y="3448455"/>
            <a:ext cx="1474220" cy="13457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0704" y="3681767"/>
            <a:ext cx="711200" cy="8636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2293759" y="24770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Capacity</a:t>
            </a:r>
          </a:p>
          <a:p>
            <a:pPr algn="ctr"/>
            <a:r>
              <a:rPr lang="en-US" dirty="0"/>
              <a:t>building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-2293759" y="33640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Coercion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9054" y="1876005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Vulnerability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-2261573" y="4115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Physical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attacks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3396092"/>
            <a:ext cx="177800" cy="190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258" y="3408423"/>
            <a:ext cx="165100" cy="190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505" y="3431931"/>
            <a:ext cx="177800" cy="1651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314" y="3428756"/>
            <a:ext cx="177800" cy="177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909" y="3427842"/>
            <a:ext cx="177800" cy="177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231" y="3431931"/>
            <a:ext cx="165100" cy="190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59" y="3419231"/>
            <a:ext cx="177800" cy="1651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93" y="3418317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8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Practical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25</a:t>
            </a:fld>
            <a:endParaRPr lang="fr-CH" dirty="0"/>
          </a:p>
        </p:txBody>
      </p:sp>
      <p:sp>
        <p:nvSpPr>
          <p:cNvPr id="70" name="Rectangle 69"/>
          <p:cNvSpPr/>
          <p:nvPr/>
        </p:nvSpPr>
        <p:spPr>
          <a:xfrm>
            <a:off x="5070231" y="3491342"/>
            <a:ext cx="603738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550927" y="3491342"/>
            <a:ext cx="987011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512175" y="5168900"/>
            <a:ext cx="2698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340286" y="1707324"/>
            <a:ext cx="662879" cy="3791977"/>
            <a:chOff x="1203761" y="1661604"/>
            <a:chExt cx="662879" cy="379197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1661604"/>
              <a:ext cx="662879" cy="70986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966" y="2463787"/>
              <a:ext cx="526468" cy="5568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3227960"/>
              <a:ext cx="554416" cy="55009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0795" y="4055054"/>
              <a:ext cx="367447" cy="5583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0356" y="4890439"/>
              <a:ext cx="569688" cy="563142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1299729" y="5175490"/>
              <a:ext cx="106123" cy="1291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610" y="1774586"/>
            <a:ext cx="8269846" cy="374464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512175" y="5178525"/>
            <a:ext cx="2698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70231" y="3491342"/>
            <a:ext cx="603738" cy="13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54996" y="3491342"/>
            <a:ext cx="987011" cy="13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2293759" y="24770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Capacity</a:t>
            </a:r>
          </a:p>
          <a:p>
            <a:pPr algn="ctr"/>
            <a:r>
              <a:rPr lang="en-US" dirty="0"/>
              <a:t>building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2293759" y="33640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Coercion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9054" y="1876005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Vulnerability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-2261573" y="4115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Physical</a:t>
            </a:r>
          </a:p>
          <a:p>
            <a:pPr algn="ctr"/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-2286973" y="48945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Legal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factors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3396092"/>
            <a:ext cx="177800" cy="190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258" y="3408423"/>
            <a:ext cx="165100" cy="1905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505" y="3431931"/>
            <a:ext cx="177800" cy="1651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314" y="3428756"/>
            <a:ext cx="177800" cy="177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909" y="3427842"/>
            <a:ext cx="177800" cy="177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231" y="3431931"/>
            <a:ext cx="165100" cy="190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59" y="3419231"/>
            <a:ext cx="177800" cy="165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93" y="3418317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essons learnt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336" y="1131821"/>
            <a:ext cx="11874663" cy="626364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Data management rights should be </a:t>
            </a:r>
            <a:r>
              <a:rPr lang="en-US" sz="2200" dirty="0" smtClean="0"/>
              <a:t>granted on </a:t>
            </a:r>
            <a:r>
              <a:rPr lang="en-US" sz="2200" dirty="0"/>
              <a:t>a need basis and should take citizenship, </a:t>
            </a:r>
            <a:r>
              <a:rPr lang="en-US" sz="2200" dirty="0" smtClean="0"/>
              <a:t>Privileges and </a:t>
            </a:r>
            <a:r>
              <a:rPr lang="en-US" sz="2200" dirty="0"/>
              <a:t>Immunities (P&amp;I), and susceptibility to coercion </a:t>
            </a:r>
            <a:r>
              <a:rPr lang="en-US" sz="2200" dirty="0" smtClean="0"/>
              <a:t>into </a:t>
            </a:r>
            <a:r>
              <a:rPr lang="fr-CH" sz="2200" dirty="0" err="1" smtClean="0"/>
              <a:t>account</a:t>
            </a:r>
            <a:r>
              <a:rPr lang="fr-CH" sz="22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fr-CH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Operational </a:t>
            </a:r>
            <a:r>
              <a:rPr lang="en-US" sz="2200" dirty="0"/>
              <a:t>security might need to be </a:t>
            </a:r>
            <a:r>
              <a:rPr lang="en-US" sz="2200" dirty="0" smtClean="0"/>
              <a:t>traded off </a:t>
            </a:r>
            <a:r>
              <a:rPr lang="en-US" sz="2200" dirty="0"/>
              <a:t>to accommodate the needs and requirements of </a:t>
            </a:r>
            <a:r>
              <a:rPr lang="en-US" sz="2200" dirty="0" smtClean="0"/>
              <a:t>beneficiaries, field </a:t>
            </a:r>
            <a:r>
              <a:rPr lang="en-US" sz="2200" dirty="0"/>
              <a:t>workers, and local </a:t>
            </a:r>
            <a:r>
              <a:rPr lang="en-US" sz="2200" dirty="0" smtClean="0"/>
              <a:t>authorities.</a:t>
            </a:r>
          </a:p>
          <a:p>
            <a:pPr marL="514350" indent="-514350">
              <a:buFont typeface="+mj-lt"/>
              <a:buAutoNum type="arabicPeriod"/>
            </a:pPr>
            <a:endParaRPr lang="en-US" sz="2200" dirty="0" smtClean="0"/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ability of establishing secure </a:t>
            </a:r>
            <a:r>
              <a:rPr lang="en-US" sz="1800" dirty="0" smtClean="0"/>
              <a:t>communications among </a:t>
            </a:r>
            <a:r>
              <a:rPr lang="en-US" sz="1800" dirty="0"/>
              <a:t>field workers and beneficiaries depends </a:t>
            </a:r>
            <a:r>
              <a:rPr lang="en-US" sz="1800" dirty="0" smtClean="0"/>
              <a:t>on their </a:t>
            </a:r>
            <a:r>
              <a:rPr lang="en-US" sz="1800" dirty="0"/>
              <a:t>P&amp;I, physical locations, and technological </a:t>
            </a:r>
            <a:r>
              <a:rPr lang="en-US" sz="1800" dirty="0" smtClean="0"/>
              <a:t>capability </a:t>
            </a:r>
            <a:r>
              <a:rPr lang="fr-CH" sz="1800" dirty="0" smtClean="0"/>
              <a:t>(or </a:t>
            </a:r>
            <a:r>
              <a:rPr lang="fr-CH" sz="1800" dirty="0"/>
              <a:t>IT service).</a:t>
            </a: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endParaRPr lang="en-US" sz="2200" dirty="0" smtClean="0"/>
          </a:p>
          <a:p>
            <a:pPr lvl="1"/>
            <a:r>
              <a:rPr lang="en-US" sz="1800" dirty="0" smtClean="0"/>
              <a:t>Data </a:t>
            </a:r>
            <a:r>
              <a:rPr lang="en-US" sz="1800" dirty="0"/>
              <a:t>protection can hamper </a:t>
            </a:r>
            <a:r>
              <a:rPr lang="en-US" sz="1800" dirty="0" smtClean="0"/>
              <a:t>humanitarian action</a:t>
            </a:r>
            <a:r>
              <a:rPr lang="en-US" sz="1800" dirty="0"/>
              <a:t>; in particular, jurisdictions with conflicting </a:t>
            </a:r>
            <a:r>
              <a:rPr lang="en-US" sz="1800" dirty="0" smtClean="0"/>
              <a:t>legislations </a:t>
            </a:r>
            <a:r>
              <a:rPr lang="fr-CH" sz="1800" dirty="0" err="1" smtClean="0"/>
              <a:t>can</a:t>
            </a:r>
            <a:r>
              <a:rPr lang="fr-CH" sz="1800" dirty="0" smtClean="0"/>
              <a:t> </a:t>
            </a:r>
            <a:r>
              <a:rPr lang="fr-CH" sz="1800" dirty="0" err="1"/>
              <a:t>preclude</a:t>
            </a:r>
            <a:r>
              <a:rPr lang="fr-CH" sz="1800" dirty="0"/>
              <a:t> data </a:t>
            </a:r>
            <a:r>
              <a:rPr lang="fr-CH" sz="1800" dirty="0" smtClean="0"/>
              <a:t>sharing.</a:t>
            </a:r>
          </a:p>
          <a:p>
            <a:pPr marL="514350" indent="-514350">
              <a:buFont typeface="+mj-lt"/>
              <a:buAutoNum type="arabicPeriod"/>
            </a:pPr>
            <a:endParaRPr lang="fr-CH" sz="2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>
                <a:solidFill>
                  <a:srgbClr val="FF0000"/>
                </a:solidFill>
              </a:rPr>
              <a:t>P&amp;I </a:t>
            </a:r>
            <a:r>
              <a:rPr lang="en-US" sz="2200" dirty="0">
                <a:solidFill>
                  <a:srgbClr val="FF0000"/>
                </a:solidFill>
              </a:rPr>
              <a:t>enable humanitarian activities in </a:t>
            </a:r>
            <a:r>
              <a:rPr lang="en-US" sz="2200" dirty="0" smtClean="0">
                <a:solidFill>
                  <a:srgbClr val="FF0000"/>
                </a:solidFill>
              </a:rPr>
              <a:t>adversarial environments</a:t>
            </a:r>
            <a:r>
              <a:rPr lang="en-US" sz="2200" dirty="0">
                <a:solidFill>
                  <a:srgbClr val="FF0000"/>
                </a:solidFill>
              </a:rPr>
              <a:t>; however, to be effective, they </a:t>
            </a:r>
            <a:r>
              <a:rPr lang="en-US" sz="2200" dirty="0" smtClean="0">
                <a:solidFill>
                  <a:srgbClr val="FF0000"/>
                </a:solidFill>
              </a:rPr>
              <a:t>must be </a:t>
            </a:r>
            <a:r>
              <a:rPr lang="en-US" sz="2200" dirty="0">
                <a:solidFill>
                  <a:srgbClr val="FF0000"/>
                </a:solidFill>
              </a:rPr>
              <a:t>complemented with operational and </a:t>
            </a:r>
            <a:r>
              <a:rPr lang="en-US" sz="2200" dirty="0" smtClean="0">
                <a:solidFill>
                  <a:srgbClr val="FF0000"/>
                </a:solidFill>
              </a:rPr>
              <a:t>technological </a:t>
            </a:r>
            <a:r>
              <a:rPr lang="fr-CH" sz="2200" dirty="0" err="1" smtClean="0">
                <a:solidFill>
                  <a:srgbClr val="FF0000"/>
                </a:solidFill>
              </a:rPr>
              <a:t>safeguards</a:t>
            </a:r>
            <a:r>
              <a:rPr lang="fr-CH" sz="2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26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175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CH" dirty="0" err="1" smtClean="0"/>
              <a:t>Outline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The International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Commitee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of the </a:t>
            </a:r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Red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Cross (ICRC)</a:t>
            </a: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Methodology</a:t>
            </a:r>
            <a:endParaRPr lang="fr-CH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Results</a:t>
            </a:r>
            <a:endParaRPr lang="fr-CH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</a:rPr>
              <a:t>collected</a:t>
            </a:r>
            <a:endParaRPr lang="fr-CH" sz="2800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flows</a:t>
            </a:r>
            <a:endParaRPr lang="fr-CH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Operational</a:t>
            </a:r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legal</a:t>
            </a:r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factors</a:t>
            </a:r>
            <a:endParaRPr lang="fr-CH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CH" sz="3200" dirty="0" err="1" smtClean="0">
                <a:solidFill>
                  <a:srgbClr val="FF0000"/>
                </a:solidFill>
              </a:rPr>
              <a:t>Proposed</a:t>
            </a:r>
            <a:r>
              <a:rPr lang="fr-CH" sz="3200" dirty="0" smtClean="0">
                <a:solidFill>
                  <a:srgbClr val="FF0000"/>
                </a:solidFill>
              </a:rPr>
              <a:t>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27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765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97262032"/>
              </p:ext>
            </p:extLst>
          </p:nvPr>
        </p:nvGraphicFramePr>
        <p:xfrm>
          <a:off x="2103120" y="115857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V="1">
            <a:off x="6855968" y="1802269"/>
            <a:ext cx="2103120" cy="109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55968" y="4368685"/>
            <a:ext cx="2103120" cy="109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925816" y="3079778"/>
            <a:ext cx="1027176" cy="54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40800" y="1298448"/>
            <a:ext cx="0" cy="38953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Needs of ICRC staff</a:t>
            </a:r>
            <a:endParaRPr lang="fr-CH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CH" dirty="0" smtClean="0"/>
              <a:t>28</a:t>
            </a:r>
            <a:endParaRPr lang="fr-CH" dirty="0"/>
          </a:p>
        </p:txBody>
      </p:sp>
      <p:sp>
        <p:nvSpPr>
          <p:cNvPr id="20" name="Rectangle 19"/>
          <p:cNvSpPr/>
          <p:nvPr/>
        </p:nvSpPr>
        <p:spPr>
          <a:xfrm>
            <a:off x="4821936" y="4223928"/>
            <a:ext cx="4118864" cy="676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191750" y="5404957"/>
            <a:ext cx="106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(High)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3584956" y="5375422"/>
            <a:ext cx="997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(Low)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69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 smtClean="0"/>
              <a:t>Problems with existing communication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29</a:t>
            </a:fld>
            <a:endParaRPr lang="fr-CH" dirty="0"/>
          </a:p>
        </p:txBody>
      </p:sp>
      <p:sp>
        <p:nvSpPr>
          <p:cNvPr id="5" name="Rectangle 4"/>
          <p:cNvSpPr/>
          <p:nvPr/>
        </p:nvSpPr>
        <p:spPr>
          <a:xfrm>
            <a:off x="2773628" y="5441080"/>
            <a:ext cx="6090557" cy="1169761"/>
          </a:xfrm>
          <a:prstGeom prst="rect">
            <a:avLst/>
          </a:prstGeom>
          <a:solidFill>
            <a:srgbClr val="F4FFA5"/>
          </a:solidFill>
          <a:ln>
            <a:noFill/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Need for privacy-enhancing network for organizational communications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55345" y="2745997"/>
            <a:ext cx="1624288" cy="1549305"/>
            <a:chOff x="1613444" y="6949270"/>
            <a:chExt cx="1624288" cy="154930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3444" y="6949270"/>
              <a:ext cx="1624288" cy="154930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613444" y="7887834"/>
              <a:ext cx="1624288" cy="568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1425189" y="3613111"/>
            <a:ext cx="22846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no end-to-end</a:t>
            </a:r>
          </a:p>
          <a:p>
            <a:pPr algn="ctr"/>
            <a:r>
              <a:rPr lang="en-US" sz="2800" dirty="0" smtClean="0"/>
              <a:t>encryption</a:t>
            </a:r>
            <a:endParaRPr lang="en-US" sz="2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8771" y="1834748"/>
            <a:ext cx="1910921" cy="191092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291701" y="3613111"/>
            <a:ext cx="210506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Personal</a:t>
            </a:r>
          </a:p>
          <a:p>
            <a:pPr algn="ctr"/>
            <a:r>
              <a:rPr lang="en-US" sz="2800" dirty="0" smtClean="0"/>
              <a:t>smartphones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660" y="2745997"/>
            <a:ext cx="838860" cy="83886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136311" y="3613111"/>
            <a:ext cx="17115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Meta-data</a:t>
            </a:r>
          </a:p>
          <a:p>
            <a:pPr algn="ctr"/>
            <a:r>
              <a:rPr lang="en-US" sz="2800" dirty="0" smtClean="0"/>
              <a:t>leakages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25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4030" y="2871336"/>
            <a:ext cx="11331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“Computer security and privacy encompassing </a:t>
            </a:r>
            <a:r>
              <a:rPr lang="en-US" sz="3600" i="1" dirty="0" smtClean="0"/>
              <a:t>technical &amp;</a:t>
            </a:r>
          </a:p>
          <a:p>
            <a:pPr algn="ctr"/>
            <a:r>
              <a:rPr lang="en-US" sz="3600" i="1" dirty="0" smtClean="0"/>
              <a:t>organizational factors</a:t>
            </a:r>
            <a:r>
              <a:rPr lang="en-US" sz="3600" dirty="0" smtClean="0"/>
              <a:t>, and </a:t>
            </a:r>
            <a:r>
              <a:rPr lang="en-US" sz="3600" i="1" dirty="0" smtClean="0"/>
              <a:t>privileges and immunities (P&amp;I)</a:t>
            </a:r>
            <a:r>
              <a:rPr lang="en-US" sz="3600" dirty="0" smtClean="0"/>
              <a:t>”</a:t>
            </a:r>
            <a:endParaRPr lang="fr-CH" sz="36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CH" dirty="0" smtClean="0"/>
              <a:t>Digital </a:t>
            </a:r>
            <a:r>
              <a:rPr lang="fr-CH" dirty="0" err="1" smtClean="0"/>
              <a:t>immunity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CH" dirty="0"/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2773628" y="5441080"/>
            <a:ext cx="6090557" cy="1169761"/>
          </a:xfrm>
          <a:prstGeom prst="rect">
            <a:avLst/>
          </a:prstGeom>
          <a:solidFill>
            <a:srgbClr val="F4FFA5"/>
          </a:solidFill>
          <a:ln>
            <a:noFill/>
          </a:ln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What practical factors influence use of security tech by humanitarian orgs?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3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Organizational structure and practical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30</a:t>
            </a:fld>
            <a:endParaRPr lang="fr-CH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810" y="1797050"/>
            <a:ext cx="8251190" cy="3711023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5070231" y="3491342"/>
            <a:ext cx="603738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550927" y="3491342"/>
            <a:ext cx="987011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512175" y="5168900"/>
            <a:ext cx="2698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042060" y="4534392"/>
            <a:ext cx="42367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smtClean="0">
                <a:latin typeface="Helvetica Neue" charset="0"/>
                <a:ea typeface="Helvetica Neue" charset="0"/>
                <a:cs typeface="Helvetica Neue" charset="0"/>
              </a:rPr>
              <a:t>HQ</a:t>
            </a:r>
            <a:endParaRPr lang="en-US" sz="115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40286" y="1707324"/>
            <a:ext cx="662879" cy="3791977"/>
            <a:chOff x="1203761" y="1661604"/>
            <a:chExt cx="662879" cy="37919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1661604"/>
              <a:ext cx="662879" cy="70986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966" y="2463787"/>
              <a:ext cx="526468" cy="55682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3227960"/>
              <a:ext cx="554416" cy="55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0795" y="4055054"/>
              <a:ext cx="367447" cy="55838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0356" y="4890439"/>
              <a:ext cx="569688" cy="563142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>
              <a:off x="1302904" y="5175490"/>
              <a:ext cx="106123" cy="1291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-2293759" y="24770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Capacity</a:t>
            </a:r>
          </a:p>
          <a:p>
            <a:pPr algn="ctr"/>
            <a:r>
              <a:rPr lang="en-US" dirty="0"/>
              <a:t>building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-2293759" y="33640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Coercion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9054" y="1876005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Vulnerability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-2261573" y="4115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Physical</a:t>
            </a:r>
          </a:p>
          <a:p>
            <a:pPr algn="ctr"/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-2286973" y="48945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Legal</a:t>
            </a:r>
          </a:p>
          <a:p>
            <a:pPr algn="ctr"/>
            <a:r>
              <a:rPr lang="en-US" dirty="0" smtClean="0"/>
              <a:t>factors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3396092"/>
            <a:ext cx="177800" cy="190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258" y="3408423"/>
            <a:ext cx="165100" cy="190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505" y="3431931"/>
            <a:ext cx="177800" cy="165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314" y="3428756"/>
            <a:ext cx="177800" cy="177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909" y="3427842"/>
            <a:ext cx="177800" cy="177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231" y="3431931"/>
            <a:ext cx="165100" cy="190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59" y="3419231"/>
            <a:ext cx="177800" cy="1651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93" y="3418317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9054" y="1876005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Vulnerability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31</a:t>
            </a:fld>
            <a:endParaRPr lang="fr-CH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879" y="1629686"/>
            <a:ext cx="8415721" cy="397827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40286" y="1707324"/>
            <a:ext cx="662879" cy="3791977"/>
            <a:chOff x="1203761" y="1661604"/>
            <a:chExt cx="662879" cy="3791977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1661604"/>
              <a:ext cx="662879" cy="709868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966" y="2463787"/>
              <a:ext cx="526468" cy="556828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3227960"/>
              <a:ext cx="554416" cy="550096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0795" y="4055054"/>
              <a:ext cx="367447" cy="558387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0356" y="4890439"/>
              <a:ext cx="569688" cy="563142"/>
            </a:xfrm>
            <a:prstGeom prst="rect">
              <a:avLst/>
            </a:prstGeom>
          </p:spPr>
        </p:pic>
        <p:sp>
          <p:nvSpPr>
            <p:cNvPr id="67" name="Oval 66"/>
            <p:cNvSpPr/>
            <p:nvPr/>
          </p:nvSpPr>
          <p:spPr>
            <a:xfrm>
              <a:off x="1302904" y="5175490"/>
              <a:ext cx="106123" cy="1291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530" y="1627114"/>
            <a:ext cx="2784805" cy="15279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83689" y="2185501"/>
            <a:ext cx="1619535" cy="767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9055" y="1707325"/>
            <a:ext cx="3793038" cy="3177402"/>
            <a:chOff x="69055" y="1707325"/>
            <a:chExt cx="3793038" cy="3177402"/>
          </a:xfrm>
        </p:grpSpPr>
        <p:sp>
          <p:nvSpPr>
            <p:cNvPr id="28" name="Rectangle 27"/>
            <p:cNvSpPr/>
            <p:nvPr/>
          </p:nvSpPr>
          <p:spPr>
            <a:xfrm>
              <a:off x="2231681" y="3436926"/>
              <a:ext cx="1118884" cy="144780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50565" y="3491342"/>
              <a:ext cx="511528" cy="108858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055" y="1707325"/>
              <a:ext cx="1975214" cy="70986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5070231" y="3491342"/>
            <a:ext cx="603738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550927" y="3491342"/>
            <a:ext cx="987011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512175" y="5168900"/>
            <a:ext cx="2698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042060" y="4534392"/>
            <a:ext cx="42367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smtClean="0">
                <a:latin typeface="Helvetica Neue" charset="0"/>
                <a:ea typeface="Helvetica Neue" charset="0"/>
                <a:cs typeface="Helvetica Neue" charset="0"/>
              </a:rPr>
              <a:t>HQ</a:t>
            </a:r>
            <a:endParaRPr lang="en-US" sz="115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-1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Proposed architecture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-2293759" y="24770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Capacity</a:t>
            </a:r>
          </a:p>
          <a:p>
            <a:pPr algn="ctr"/>
            <a:r>
              <a:rPr lang="en-US" dirty="0"/>
              <a:t>building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-2293759" y="33640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Coercion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-2261573" y="4115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Physical</a:t>
            </a:r>
          </a:p>
          <a:p>
            <a:pPr algn="ctr"/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-2286973" y="48945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Legal</a:t>
            </a:r>
          </a:p>
          <a:p>
            <a:pPr algn="ctr"/>
            <a:r>
              <a:rPr lang="en-US" dirty="0" smtClean="0"/>
              <a:t>factors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3396092"/>
            <a:ext cx="177800" cy="1905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258" y="3408423"/>
            <a:ext cx="165100" cy="190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505" y="3431931"/>
            <a:ext cx="177800" cy="1651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314" y="3428756"/>
            <a:ext cx="177800" cy="177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909" y="3427842"/>
            <a:ext cx="177800" cy="177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231" y="3431931"/>
            <a:ext cx="165100" cy="1905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59" y="3419231"/>
            <a:ext cx="177800" cy="1651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93" y="3418317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9054" y="1876005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Vulnerability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32</a:t>
            </a:fld>
            <a:endParaRPr lang="fr-CH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69" y="1640417"/>
            <a:ext cx="8409896" cy="3963886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69" y="1625144"/>
            <a:ext cx="2784805" cy="1527946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2182628" y="2445379"/>
            <a:ext cx="1619535" cy="505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439429" y="5221210"/>
            <a:ext cx="106123" cy="129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5070231" y="3491342"/>
            <a:ext cx="603738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550927" y="3491342"/>
            <a:ext cx="987011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8512175" y="5168900"/>
            <a:ext cx="2698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8042060" y="4534392"/>
            <a:ext cx="42367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smtClean="0">
                <a:latin typeface="Helvetica Neue" charset="0"/>
                <a:ea typeface="Helvetica Neue" charset="0"/>
                <a:cs typeface="Helvetica Neue" charset="0"/>
              </a:rPr>
              <a:t>HQ</a:t>
            </a:r>
            <a:endParaRPr lang="en-US" sz="115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0" y="-1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Proposed architecture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340286" y="1707324"/>
            <a:ext cx="662879" cy="3791977"/>
            <a:chOff x="1203761" y="1661604"/>
            <a:chExt cx="662879" cy="379197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1661604"/>
              <a:ext cx="662879" cy="70986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966" y="2463787"/>
              <a:ext cx="526468" cy="5568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3227960"/>
              <a:ext cx="554416" cy="55009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0795" y="4055054"/>
              <a:ext cx="367447" cy="55838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0356" y="4890439"/>
              <a:ext cx="569688" cy="563142"/>
            </a:xfrm>
            <a:prstGeom prst="rect">
              <a:avLst/>
            </a:prstGeom>
          </p:spPr>
        </p:pic>
        <p:sp>
          <p:nvSpPr>
            <p:cNvPr id="39" name="Oval 38"/>
            <p:cNvSpPr/>
            <p:nvPr/>
          </p:nvSpPr>
          <p:spPr>
            <a:xfrm>
              <a:off x="1302904" y="5175490"/>
              <a:ext cx="106123" cy="1291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9055" y="1707325"/>
            <a:ext cx="3793038" cy="3177402"/>
            <a:chOff x="69055" y="1707325"/>
            <a:chExt cx="3793038" cy="3177402"/>
          </a:xfrm>
        </p:grpSpPr>
        <p:sp>
          <p:nvSpPr>
            <p:cNvPr id="41" name="Rectangle 40"/>
            <p:cNvSpPr/>
            <p:nvPr/>
          </p:nvSpPr>
          <p:spPr>
            <a:xfrm>
              <a:off x="2231681" y="3436926"/>
              <a:ext cx="1118884" cy="144780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350565" y="3491342"/>
              <a:ext cx="511528" cy="108858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9055" y="1707325"/>
              <a:ext cx="1975214" cy="70986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-2293759" y="24770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Capacity</a:t>
            </a:r>
          </a:p>
          <a:p>
            <a:pPr algn="ctr"/>
            <a:r>
              <a:rPr lang="en-US" dirty="0"/>
              <a:t>building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-2293759" y="33640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Coercion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-2261573" y="4115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Physical</a:t>
            </a:r>
          </a:p>
          <a:p>
            <a:pPr algn="ctr"/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-2286973" y="48945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Legal</a:t>
            </a:r>
          </a:p>
          <a:p>
            <a:pPr algn="ctr"/>
            <a:r>
              <a:rPr lang="en-US" dirty="0" smtClean="0"/>
              <a:t>factors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3396092"/>
            <a:ext cx="177800" cy="1905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258" y="3408423"/>
            <a:ext cx="165100" cy="190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505" y="3431931"/>
            <a:ext cx="177800" cy="1651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314" y="3428756"/>
            <a:ext cx="177800" cy="177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909" y="3427842"/>
            <a:ext cx="177800" cy="177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231" y="3431931"/>
            <a:ext cx="165100" cy="1905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59" y="3419231"/>
            <a:ext cx="177800" cy="1651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93" y="3418317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7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9054" y="1876005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Vulnerability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113"/>
            <a:ext cx="10515600" cy="1325563"/>
          </a:xfrm>
        </p:spPr>
        <p:txBody>
          <a:bodyPr/>
          <a:lstStyle/>
          <a:p>
            <a:r>
              <a:rPr lang="en-US" dirty="0" smtClean="0"/>
              <a:t>Proposed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33</a:t>
            </a:fld>
            <a:endParaRPr lang="fr-CH" dirty="0"/>
          </a:p>
        </p:txBody>
      </p:sp>
      <p:sp>
        <p:nvSpPr>
          <p:cNvPr id="45" name="Rectangle 44"/>
          <p:cNvSpPr/>
          <p:nvPr/>
        </p:nvSpPr>
        <p:spPr>
          <a:xfrm>
            <a:off x="2256164" y="3460479"/>
            <a:ext cx="1118884" cy="14478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375048" y="3514895"/>
            <a:ext cx="511528" cy="108858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35143" y="3612879"/>
            <a:ext cx="1118884" cy="14478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42009" y="3460479"/>
            <a:ext cx="511528" cy="108858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340285" y="1707325"/>
            <a:ext cx="703983" cy="70986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73406" y="3491342"/>
            <a:ext cx="603738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554102" y="3491342"/>
            <a:ext cx="987011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515350" y="5168900"/>
            <a:ext cx="2698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15350" y="5168900"/>
            <a:ext cx="269875" cy="161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109668" y="4601258"/>
            <a:ext cx="269875" cy="161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340286" y="1707324"/>
            <a:ext cx="662879" cy="3791977"/>
            <a:chOff x="1203761" y="1661604"/>
            <a:chExt cx="662879" cy="379197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1661604"/>
              <a:ext cx="662879" cy="70986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1966" y="2463787"/>
              <a:ext cx="526468" cy="55682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3761" y="3227960"/>
              <a:ext cx="554416" cy="55009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0795" y="4055054"/>
              <a:ext cx="367447" cy="55838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0356" y="4890439"/>
              <a:ext cx="569688" cy="563142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302904" y="5175490"/>
              <a:ext cx="106123" cy="1291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69054" y="1721779"/>
            <a:ext cx="1975213" cy="66853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079" y="1638300"/>
            <a:ext cx="8392488" cy="395444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070231" y="3491342"/>
            <a:ext cx="603738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47752" y="3491342"/>
            <a:ext cx="987011" cy="13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69" y="1625144"/>
            <a:ext cx="2784805" cy="1527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5206" y="2510426"/>
            <a:ext cx="1587500" cy="1778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-2293759" y="24770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Capacity</a:t>
            </a:r>
          </a:p>
          <a:p>
            <a:pPr algn="ctr"/>
            <a:r>
              <a:rPr lang="en-US" dirty="0"/>
              <a:t>building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-2293759" y="33640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Coercion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-2261573" y="4115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Physical</a:t>
            </a:r>
          </a:p>
          <a:p>
            <a:pPr algn="ctr"/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-2286973" y="48945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Legal</a:t>
            </a:r>
          </a:p>
          <a:p>
            <a:pPr algn="ctr"/>
            <a:r>
              <a:rPr lang="en-US" dirty="0" smtClean="0"/>
              <a:t>factors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231681" y="3436926"/>
            <a:ext cx="1118884" cy="14478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350565" y="3491342"/>
            <a:ext cx="511528" cy="108858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3396092"/>
            <a:ext cx="177800" cy="1905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258" y="3408423"/>
            <a:ext cx="165100" cy="190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505" y="3431931"/>
            <a:ext cx="177800" cy="1651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314" y="3428756"/>
            <a:ext cx="177800" cy="177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909" y="3427842"/>
            <a:ext cx="177800" cy="177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231" y="3431931"/>
            <a:ext cx="165100" cy="1905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959" y="3419231"/>
            <a:ext cx="177800" cy="1651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93" y="3418317"/>
            <a:ext cx="177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7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2042"/>
            <a:ext cx="11353800" cy="4351338"/>
          </a:xfrm>
        </p:spPr>
        <p:txBody>
          <a:bodyPr/>
          <a:lstStyle/>
          <a:p>
            <a:r>
              <a:rPr lang="en-US" dirty="0" smtClean="0"/>
              <a:t>Need for secure communications, data management, and processing robust to coercion, lack of physical security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/>
              <a:t>and asymmetric legislations</a:t>
            </a:r>
          </a:p>
          <a:p>
            <a:endParaRPr lang="en-US" dirty="0"/>
          </a:p>
          <a:p>
            <a:r>
              <a:rPr lang="en-US" dirty="0" smtClean="0"/>
              <a:t>Deploy a technological platform tailored to these legal </a:t>
            </a:r>
            <a:r>
              <a:rPr lang="en-US" dirty="0"/>
              <a:t>and organizational </a:t>
            </a:r>
            <a:r>
              <a:rPr lang="en-US" dirty="0" smtClean="0"/>
              <a:t>factors</a:t>
            </a:r>
          </a:p>
          <a:p>
            <a:endParaRPr lang="en-US" dirty="0" smtClean="0"/>
          </a:p>
          <a:p>
            <a:r>
              <a:rPr lang="en-US" dirty="0" smtClean="0"/>
              <a:t>Create a foundation combining academic and industrial capability to deploy security tech at ICRC and other humanitarian organizations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867124"/>
            <a:ext cx="3571350" cy="4892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Take home messages</a:t>
            </a:r>
            <a:endParaRPr lang="fr-CH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CH" dirty="0" smtClean="0"/>
              <a:t>34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176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4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How did you recruit participants?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Recruited participants both laterally (across divisions) and vertically (from field workers to heads of divisions)</a:t>
            </a:r>
          </a:p>
          <a:p>
            <a:endParaRPr lang="en-US" dirty="0"/>
          </a:p>
          <a:p>
            <a:r>
              <a:rPr lang="en-US" dirty="0" smtClean="0"/>
              <a:t>Began interviewing employees with experience collecting &amp; managing humanitarian data</a:t>
            </a:r>
          </a:p>
          <a:p>
            <a:endParaRPr lang="en-US" dirty="0"/>
          </a:p>
          <a:p>
            <a:r>
              <a:rPr lang="en-US" dirty="0" smtClean="0"/>
              <a:t>As organizational, technical, and legal aspects emerged, we included managers, ICT and DPO personnel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How did you prepare and analyzed the interview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Two researchers recorded and transcribed all interviews (25 hours of recording and 150,000 words of transcriptions)</a:t>
            </a:r>
          </a:p>
          <a:p>
            <a:endParaRPr lang="en-US" dirty="0" smtClean="0"/>
          </a:p>
          <a:p>
            <a:r>
              <a:rPr lang="en-US" dirty="0" smtClean="0"/>
              <a:t>One researcher lead the interview while the other did an initial coding so new themes could be quickly incorporated</a:t>
            </a:r>
          </a:p>
          <a:p>
            <a:endParaRPr lang="en-US" dirty="0"/>
          </a:p>
          <a:p>
            <a:r>
              <a:rPr lang="en-US" dirty="0" smtClean="0"/>
              <a:t>After interview both researchers discussed the set of codes adding more codes if consensus wasn’t reached</a:t>
            </a:r>
          </a:p>
          <a:p>
            <a:endParaRPr lang="en-US" dirty="0"/>
          </a:p>
          <a:p>
            <a:r>
              <a:rPr lang="en-US" dirty="0" smtClean="0"/>
              <a:t>Interactively developed conceptual categories in which relevant excerpts were clustered</a:t>
            </a:r>
          </a:p>
        </p:txBody>
      </p:sp>
    </p:spTree>
    <p:extLst>
      <p:ext uri="{BB962C8B-B14F-4D97-AF65-F5344CB8AC3E}">
        <p14:creationId xmlns:p14="http://schemas.microsoft.com/office/powerpoint/2010/main" val="6277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What is your assessment of the validity of your study?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Following Maxwell model for validity in qualitative studies:</a:t>
            </a:r>
          </a:p>
          <a:p>
            <a:pPr lvl="1"/>
            <a:r>
              <a:rPr lang="en-US" i="1" dirty="0" smtClean="0"/>
              <a:t>Descriptive validity </a:t>
            </a:r>
            <a:r>
              <a:rPr lang="en-US" dirty="0" smtClean="0"/>
              <a:t>by saving audio recording of the interviews &amp; performing verbatim transcriptions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Absence of significant disparities of the participants’ accounts during coding (</a:t>
            </a:r>
            <a:r>
              <a:rPr lang="en-US" i="1" dirty="0" smtClean="0"/>
              <a:t>interpretative validity)</a:t>
            </a:r>
          </a:p>
          <a:p>
            <a:pPr lvl="1"/>
            <a:endParaRPr lang="en-US" i="1" dirty="0" smtClean="0"/>
          </a:p>
          <a:p>
            <a:pPr lvl="1"/>
            <a:r>
              <a:rPr lang="en-US" i="1" dirty="0" smtClean="0"/>
              <a:t>Internal generalizability </a:t>
            </a:r>
            <a:r>
              <a:rPr lang="en-US" dirty="0" smtClean="0"/>
              <a:t>on the ICRC practices due to diversity of geographical areas of operations (no </a:t>
            </a:r>
            <a:r>
              <a:rPr lang="en-US" i="1" dirty="0" smtClean="0"/>
              <a:t>external generalization)</a:t>
            </a:r>
          </a:p>
          <a:p>
            <a:pPr lvl="1"/>
            <a:endParaRPr lang="en-US" i="1" dirty="0" smtClean="0"/>
          </a:p>
          <a:p>
            <a:pPr lvl="1"/>
            <a:r>
              <a:rPr lang="en-US" dirty="0" smtClean="0"/>
              <a:t>Omit</a:t>
            </a:r>
            <a:r>
              <a:rPr lang="en-US" i="1" dirty="0" smtClean="0"/>
              <a:t> theoretical </a:t>
            </a:r>
            <a:r>
              <a:rPr lang="en-US" dirty="0" smtClean="0"/>
              <a:t>and</a:t>
            </a:r>
            <a:r>
              <a:rPr lang="en-US" i="1" dirty="0" smtClean="0"/>
              <a:t> evaluative validity </a:t>
            </a:r>
            <a:r>
              <a:rPr lang="en-US" dirty="0" smtClean="0"/>
              <a:t>as we do not attempt to explain why observed phenomena occur nor dis/credit practices in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What are the potential biases of your study?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Many participants and units and extensive experience likely representative of the needs and practices of the ICRC (</a:t>
            </a:r>
            <a:r>
              <a:rPr lang="en-US" i="1" dirty="0" smtClean="0"/>
              <a:t>self-selection bias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Availability </a:t>
            </a:r>
            <a:r>
              <a:rPr lang="en-US" smtClean="0"/>
              <a:t>of ICT </a:t>
            </a:r>
            <a:r>
              <a:rPr lang="en-US" dirty="0" smtClean="0"/>
              <a:t>and DPO likely correlate to better practices (</a:t>
            </a:r>
            <a:r>
              <a:rPr lang="en-US" i="1" dirty="0" smtClean="0"/>
              <a:t>availability of resources and individuality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Geographic reach, years of experience, and rigorous methodology make us confident that our results capture security challenges </a:t>
            </a:r>
            <a:r>
              <a:rPr lang="en-US" i="1" dirty="0" smtClean="0"/>
              <a:t>(small sample-size)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182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4</a:t>
            </a:fld>
            <a:endParaRPr lang="fr-CH" dirty="0"/>
          </a:p>
        </p:txBody>
      </p:sp>
      <p:sp>
        <p:nvSpPr>
          <p:cNvPr id="11" name="Rectangle 10"/>
          <p:cNvSpPr/>
          <p:nvPr/>
        </p:nvSpPr>
        <p:spPr>
          <a:xfrm>
            <a:off x="3127901" y="859752"/>
            <a:ext cx="1467681" cy="105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582" y="1388095"/>
            <a:ext cx="3118602" cy="42405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534" y="2644102"/>
            <a:ext cx="4600650" cy="3712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263" y="859752"/>
            <a:ext cx="4953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4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210800" cy="1325563"/>
          </a:xfrm>
        </p:spPr>
        <p:txBody>
          <a:bodyPr/>
          <a:lstStyle/>
          <a:p>
            <a:r>
              <a:rPr lang="en-US" dirty="0" smtClean="0"/>
              <a:t>What was your interview 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16572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Identified areas of interest by reviewing the ICRC’s data protection rules &amp; refined it with our liaison</a:t>
            </a:r>
          </a:p>
          <a:p>
            <a:endParaRPr lang="en-US" dirty="0" smtClean="0"/>
          </a:p>
          <a:p>
            <a:r>
              <a:rPr lang="en-US" dirty="0" smtClean="0"/>
              <a:t>Trial run with participant with 20 years of experience and incorporated feedback</a:t>
            </a:r>
          </a:p>
          <a:p>
            <a:endParaRPr lang="en-US" dirty="0" smtClean="0"/>
          </a:p>
          <a:p>
            <a:r>
              <a:rPr lang="en-US" dirty="0" smtClean="0"/>
              <a:t>Drew from instruments utilized by related work</a:t>
            </a:r>
          </a:p>
          <a:p>
            <a:endParaRPr lang="en-US" dirty="0" smtClean="0"/>
          </a:p>
          <a:p>
            <a:r>
              <a:rPr lang="en-US" dirty="0" smtClean="0"/>
              <a:t>Our questionnaire comprised seven categories (cf. Appendix A):</a:t>
            </a:r>
          </a:p>
          <a:p>
            <a:pPr lvl="1"/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Data collection</a:t>
            </a:r>
          </a:p>
          <a:p>
            <a:pPr lvl="1"/>
            <a:r>
              <a:rPr lang="en-US" dirty="0" smtClean="0"/>
              <a:t>Data processing</a:t>
            </a:r>
          </a:p>
          <a:p>
            <a:pPr lvl="1"/>
            <a:r>
              <a:rPr lang="en-US" dirty="0" smtClean="0"/>
              <a:t>Data transfers</a:t>
            </a:r>
          </a:p>
          <a:p>
            <a:pPr lvl="1"/>
            <a:r>
              <a:rPr lang="en-US" dirty="0" smtClean="0"/>
              <a:t>Data breaches and security</a:t>
            </a:r>
          </a:p>
          <a:p>
            <a:pPr lvl="1"/>
            <a:r>
              <a:rPr lang="en-US" dirty="0" smtClean="0"/>
              <a:t>Information security training</a:t>
            </a:r>
          </a:p>
          <a:p>
            <a:pPr lvl="1"/>
            <a:r>
              <a:rPr lang="en-US" dirty="0" smtClean="0"/>
              <a:t>General security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2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53400" cy="1325563"/>
          </a:xfrm>
        </p:spPr>
        <p:txBody>
          <a:bodyPr/>
          <a:lstStyle/>
          <a:p>
            <a:r>
              <a:rPr lang="en-US" dirty="0" smtClean="0"/>
              <a:t>How does the ICRC compare with other humanitarian organizations?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53750" cy="4351338"/>
          </a:xfrm>
        </p:spPr>
        <p:txBody>
          <a:bodyPr/>
          <a:lstStyle/>
          <a:p>
            <a:r>
              <a:rPr lang="en-US" dirty="0" smtClean="0"/>
              <a:t>ICRC is an International Organization (IO) whose </a:t>
            </a:r>
            <a:r>
              <a:rPr lang="en-US" i="1" dirty="0" smtClean="0"/>
              <a:t>mandates</a:t>
            </a:r>
            <a:r>
              <a:rPr lang="en-US" dirty="0" smtClean="0"/>
              <a:t> follow from the Geneva conventions</a:t>
            </a:r>
          </a:p>
          <a:p>
            <a:endParaRPr lang="en-US" dirty="0"/>
          </a:p>
          <a:p>
            <a:r>
              <a:rPr lang="en-US" dirty="0" smtClean="0"/>
              <a:t>Benefits from better </a:t>
            </a:r>
            <a:r>
              <a:rPr lang="en-US" i="1" dirty="0" smtClean="0"/>
              <a:t>Privileges and Immunities </a:t>
            </a:r>
            <a:r>
              <a:rPr lang="en-US" dirty="0" smtClean="0"/>
              <a:t>than most humanitarian NGOs</a:t>
            </a:r>
            <a:endParaRPr lang="en-US" i="1" dirty="0" smtClean="0"/>
          </a:p>
          <a:p>
            <a:endParaRPr lang="en-US" dirty="0"/>
          </a:p>
          <a:p>
            <a:r>
              <a:rPr lang="en-US" dirty="0" smtClean="0"/>
              <a:t>Operates</a:t>
            </a:r>
            <a:r>
              <a:rPr lang="en-US" i="1" dirty="0" smtClean="0"/>
              <a:t> </a:t>
            </a:r>
            <a:r>
              <a:rPr lang="en-US" dirty="0" smtClean="0"/>
              <a:t>both within government-provided infrastructure and its own privately-owned </a:t>
            </a:r>
            <a:r>
              <a:rPr lang="en-US" i="1" dirty="0" smtClean="0"/>
              <a:t>infrastructure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86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 smtClean="0"/>
              <a:t>Both</a:t>
            </a:r>
            <a:r>
              <a:rPr lang="en-US" i="1" dirty="0" smtClean="0"/>
              <a:t> threat models </a:t>
            </a:r>
            <a:r>
              <a:rPr lang="en-US" dirty="0" smtClean="0"/>
              <a:t>involve governments, armed forces, and criminal organizations</a:t>
            </a:r>
          </a:p>
          <a:p>
            <a:endParaRPr lang="en-US" dirty="0"/>
          </a:p>
          <a:p>
            <a:r>
              <a:rPr lang="en-US" i="1" dirty="0"/>
              <a:t>O</a:t>
            </a:r>
            <a:r>
              <a:rPr lang="en-US" i="1" dirty="0" smtClean="0"/>
              <a:t>perational security</a:t>
            </a:r>
            <a:r>
              <a:rPr lang="en-US" dirty="0" smtClean="0"/>
              <a:t> of journalists is tailored to one or few individuals, although ICRC often has dozens or more field workers</a:t>
            </a:r>
          </a:p>
          <a:p>
            <a:endParaRPr lang="en-US" dirty="0"/>
          </a:p>
          <a:p>
            <a:r>
              <a:rPr lang="en-US" dirty="0" smtClean="0"/>
              <a:t>Unlike freedom of the press, the ICRC’s </a:t>
            </a:r>
            <a:r>
              <a:rPr lang="en-US" i="1" dirty="0" smtClean="0"/>
              <a:t>legal protection</a:t>
            </a:r>
            <a:r>
              <a:rPr lang="en-US" dirty="0" smtClean="0"/>
              <a:t> is captured in bi-lateral agreements with host countries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05800" cy="1325563"/>
          </a:xfrm>
        </p:spPr>
        <p:txBody>
          <a:bodyPr/>
          <a:lstStyle/>
          <a:p>
            <a:r>
              <a:rPr lang="en-US" dirty="0" smtClean="0"/>
              <a:t>How does the ICRC compare with journalistic organizations?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7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How did you ensure that interviews were conducted ethically?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Study approved by IRB</a:t>
            </a:r>
          </a:p>
          <a:p>
            <a:endParaRPr lang="en-US" dirty="0"/>
          </a:p>
          <a:p>
            <a:r>
              <a:rPr lang="en-US" dirty="0" smtClean="0"/>
              <a:t>Informed consent from all participants to participate in the study and record the interviews’ audio</a:t>
            </a:r>
          </a:p>
          <a:p>
            <a:endParaRPr lang="en-US" dirty="0"/>
          </a:p>
          <a:p>
            <a:r>
              <a:rPr lang="en-US" dirty="0" smtClean="0"/>
              <a:t>Audio files were transmitted and stored only in encrypted form and some information was redacted</a:t>
            </a:r>
          </a:p>
          <a:p>
            <a:endParaRPr lang="en-US" dirty="0"/>
          </a:p>
          <a:p>
            <a:r>
              <a:rPr lang="en-US" dirty="0" smtClean="0"/>
              <a:t>Possibility to withdraw from study up to 30 days after the interview (P24 chose to do so)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106150" cy="1325563"/>
          </a:xfrm>
        </p:spPr>
        <p:txBody>
          <a:bodyPr/>
          <a:lstStyle/>
          <a:p>
            <a:r>
              <a:rPr lang="en-US" dirty="0" smtClean="0"/>
              <a:t>What precautions will you </a:t>
            </a:r>
            <a:r>
              <a:rPr lang="en-US" smtClean="0"/>
              <a:t>take before deploying </a:t>
            </a:r>
            <a:r>
              <a:rPr lang="en-US" dirty="0" smtClean="0"/>
              <a:t>your proposed platform?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 smtClean="0"/>
              <a:t>Designs will be peer-reviewed</a:t>
            </a:r>
          </a:p>
          <a:p>
            <a:endParaRPr lang="en-US" dirty="0"/>
          </a:p>
          <a:p>
            <a:r>
              <a:rPr lang="en-US" dirty="0" smtClean="0"/>
              <a:t>Implementations will be open sourced and audited by independent experts</a:t>
            </a:r>
          </a:p>
          <a:p>
            <a:endParaRPr lang="en-US" dirty="0"/>
          </a:p>
          <a:p>
            <a:r>
              <a:rPr lang="en-US" dirty="0" smtClean="0"/>
              <a:t>Integration will be delegated to a foundation based in Switzerland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5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CH" dirty="0" err="1" smtClean="0"/>
              <a:t>Outline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CH" sz="3200" dirty="0" smtClean="0">
                <a:solidFill>
                  <a:srgbClr val="FF0000"/>
                </a:solidFill>
              </a:rPr>
              <a:t>The International </a:t>
            </a:r>
            <a:r>
              <a:rPr lang="fr-CH" sz="3200" dirty="0" err="1" smtClean="0">
                <a:solidFill>
                  <a:srgbClr val="FF0000"/>
                </a:solidFill>
              </a:rPr>
              <a:t>Commitee</a:t>
            </a:r>
            <a:r>
              <a:rPr lang="fr-CH" sz="3200" dirty="0" smtClean="0">
                <a:solidFill>
                  <a:srgbClr val="FF0000"/>
                </a:solidFill>
              </a:rPr>
              <a:t> of the </a:t>
            </a:r>
            <a:r>
              <a:rPr lang="fr-CH" sz="3200" dirty="0" err="1" smtClean="0">
                <a:solidFill>
                  <a:srgbClr val="FF0000"/>
                </a:solidFill>
              </a:rPr>
              <a:t>Red</a:t>
            </a:r>
            <a:r>
              <a:rPr lang="fr-CH" sz="3200" dirty="0" smtClean="0">
                <a:solidFill>
                  <a:srgbClr val="FF0000"/>
                </a:solidFill>
              </a:rPr>
              <a:t> Cross (ICRC)</a:t>
            </a:r>
          </a:p>
          <a:p>
            <a:pPr lvl="1"/>
            <a:r>
              <a:rPr lang="fr-CH" sz="3200" dirty="0" err="1" smtClean="0"/>
              <a:t>Methodology</a:t>
            </a:r>
            <a:endParaRPr lang="fr-CH" sz="3200" dirty="0" smtClean="0"/>
          </a:p>
          <a:p>
            <a:pPr lvl="1"/>
            <a:r>
              <a:rPr lang="fr-CH" sz="3200" dirty="0" err="1" smtClean="0"/>
              <a:t>Results</a:t>
            </a:r>
            <a:endParaRPr lang="fr-CH" sz="3200" dirty="0" smtClean="0"/>
          </a:p>
          <a:p>
            <a:pPr lvl="2"/>
            <a:r>
              <a:rPr lang="fr-CH" sz="2800" dirty="0"/>
              <a:t>Data </a:t>
            </a:r>
            <a:r>
              <a:rPr lang="fr-CH" sz="2800" dirty="0" err="1"/>
              <a:t>collected</a:t>
            </a:r>
            <a:endParaRPr lang="fr-CH" sz="2800" dirty="0"/>
          </a:p>
          <a:p>
            <a:pPr lvl="2"/>
            <a:r>
              <a:rPr lang="fr-CH" sz="2800" dirty="0" smtClean="0"/>
              <a:t>Data </a:t>
            </a:r>
            <a:r>
              <a:rPr lang="fr-CH" sz="2800" dirty="0" err="1"/>
              <a:t>flows</a:t>
            </a:r>
            <a:endParaRPr lang="fr-CH" sz="2800" dirty="0"/>
          </a:p>
          <a:p>
            <a:pPr lvl="2"/>
            <a:r>
              <a:rPr lang="fr-CH" sz="2800" dirty="0" err="1" smtClean="0"/>
              <a:t>Operational</a:t>
            </a:r>
            <a:r>
              <a:rPr lang="fr-CH" sz="2800" dirty="0" smtClean="0"/>
              <a:t> and </a:t>
            </a:r>
            <a:r>
              <a:rPr lang="fr-CH" sz="2800" dirty="0" err="1"/>
              <a:t>l</a:t>
            </a:r>
            <a:r>
              <a:rPr lang="fr-CH" sz="2800" dirty="0" err="1" smtClean="0"/>
              <a:t>egal</a:t>
            </a:r>
            <a:r>
              <a:rPr lang="fr-CH" sz="2800" dirty="0" smtClean="0"/>
              <a:t> </a:t>
            </a:r>
            <a:r>
              <a:rPr lang="fr-CH" sz="2800" dirty="0" err="1" smtClean="0"/>
              <a:t>factors</a:t>
            </a:r>
            <a:endParaRPr lang="fr-CH" sz="2800" dirty="0" smtClean="0"/>
          </a:p>
          <a:p>
            <a:pPr lvl="1"/>
            <a:r>
              <a:rPr lang="fr-CH" sz="3200" dirty="0" err="1" smtClean="0"/>
              <a:t>Proposed</a:t>
            </a:r>
            <a:r>
              <a:rPr lang="fr-CH" sz="3200" dirty="0" smtClean="0"/>
              <a:t> architecture</a:t>
            </a:r>
            <a:endParaRPr lang="fr-CH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6601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CH" dirty="0" err="1" smtClean="0"/>
              <a:t>Outline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CH" sz="3200" dirty="0" smtClean="0">
                <a:solidFill>
                  <a:srgbClr val="FF0000"/>
                </a:solidFill>
              </a:rPr>
              <a:t>The International </a:t>
            </a:r>
            <a:r>
              <a:rPr lang="fr-CH" sz="3200" dirty="0" err="1" smtClean="0">
                <a:solidFill>
                  <a:srgbClr val="FF0000"/>
                </a:solidFill>
              </a:rPr>
              <a:t>Commitee</a:t>
            </a:r>
            <a:r>
              <a:rPr lang="fr-CH" sz="3200" dirty="0" smtClean="0">
                <a:solidFill>
                  <a:srgbClr val="FF0000"/>
                </a:solidFill>
              </a:rPr>
              <a:t> of the </a:t>
            </a:r>
            <a:r>
              <a:rPr lang="fr-CH" sz="3200" dirty="0" err="1" smtClean="0">
                <a:solidFill>
                  <a:srgbClr val="FF0000"/>
                </a:solidFill>
              </a:rPr>
              <a:t>Red</a:t>
            </a:r>
            <a:r>
              <a:rPr lang="fr-CH" sz="3200" dirty="0" smtClean="0">
                <a:solidFill>
                  <a:srgbClr val="FF0000"/>
                </a:solidFill>
              </a:rPr>
              <a:t> Cross (ICRC)</a:t>
            </a: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Methodology</a:t>
            </a:r>
            <a:endParaRPr lang="fr-CH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Results</a:t>
            </a:r>
            <a:endParaRPr lang="fr-CH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</a:rPr>
              <a:t>collected</a:t>
            </a:r>
            <a:endParaRPr lang="fr-CH" sz="2800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Data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</a:rPr>
              <a:t>flows</a:t>
            </a:r>
            <a:endParaRPr lang="fr-CH" sz="2800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Operational</a:t>
            </a:r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fr-CH" sz="2800" dirty="0" err="1">
                <a:solidFill>
                  <a:schemeClr val="bg1">
                    <a:lumMod val="85000"/>
                  </a:schemeClr>
                </a:solidFill>
              </a:rPr>
              <a:t>l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egal</a:t>
            </a:r>
            <a:r>
              <a:rPr lang="fr-CH" sz="2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CH" sz="2800" dirty="0" err="1" smtClean="0">
                <a:solidFill>
                  <a:schemeClr val="bg1">
                    <a:lumMod val="85000"/>
                  </a:schemeClr>
                </a:solidFill>
              </a:rPr>
              <a:t>factors</a:t>
            </a:r>
            <a:endParaRPr lang="fr-CH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CH" sz="3200" dirty="0" err="1" smtClean="0">
                <a:solidFill>
                  <a:schemeClr val="bg1">
                    <a:lumMod val="85000"/>
                  </a:schemeClr>
                </a:solidFill>
              </a:rPr>
              <a:t>Proposed</a:t>
            </a:r>
            <a:r>
              <a:rPr lang="fr-CH" sz="3200" dirty="0" smtClean="0">
                <a:solidFill>
                  <a:schemeClr val="bg1">
                    <a:lumMod val="85000"/>
                  </a:schemeClr>
                </a:solidFill>
              </a:rPr>
              <a:t> architecture</a:t>
            </a:r>
            <a:endParaRPr lang="fr-CH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769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5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Characteristics of the ICRC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7</a:t>
            </a:fld>
            <a:endParaRPr lang="fr-CH" dirty="0"/>
          </a:p>
        </p:txBody>
      </p:sp>
      <p:sp>
        <p:nvSpPr>
          <p:cNvPr id="11" name="TextBox 10"/>
          <p:cNvSpPr txBox="1"/>
          <p:nvPr/>
        </p:nvSpPr>
        <p:spPr>
          <a:xfrm>
            <a:off x="4625441" y="4035795"/>
            <a:ext cx="22879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2.1 billion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nnual budget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9129961" y="4038173"/>
            <a:ext cx="24112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Privileges &amp;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Immunity (P&amp;I)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7066" y="2779469"/>
            <a:ext cx="884684" cy="136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$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4459" y="2876549"/>
            <a:ext cx="1242242" cy="11616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278" y="2779469"/>
            <a:ext cx="1232143" cy="12125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471" y="4038171"/>
            <a:ext cx="3214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</a:t>
            </a:r>
            <a:r>
              <a:rPr lang="en-US" sz="2800" dirty="0" smtClean="0"/>
              <a:t>3 Nobel</a:t>
            </a:r>
            <a:endParaRPr lang="en-US" sz="2800" dirty="0"/>
          </a:p>
          <a:p>
            <a:pPr algn="ctr"/>
            <a:r>
              <a:rPr lang="en-US" sz="2800" dirty="0" smtClean="0"/>
              <a:t>Peace Prices</a:t>
            </a:r>
            <a:endParaRPr lang="en-US" sz="2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183" y="2779469"/>
            <a:ext cx="425814" cy="11709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75919" y="4035792"/>
            <a:ext cx="17623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16,000</a:t>
            </a:r>
          </a:p>
          <a:p>
            <a:pPr algn="ctr"/>
            <a:r>
              <a:rPr lang="en-US" sz="2800" dirty="0" smtClean="0"/>
              <a:t>employees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089286" y="4038174"/>
            <a:ext cx="17484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At-risk</a:t>
            </a:r>
          </a:p>
          <a:p>
            <a:pPr algn="ctr"/>
            <a:r>
              <a:rPr lang="en-US" sz="2800" dirty="0" smtClean="0"/>
              <a:t>operations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804" y="2874329"/>
            <a:ext cx="1257390" cy="11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Privileges and Immunities (P&amp;I) 1/2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pPr/>
              <a:t>8</a:t>
            </a:fld>
            <a:endParaRPr lang="fr-CH" dirty="0"/>
          </a:p>
        </p:txBody>
      </p:sp>
      <p:grpSp>
        <p:nvGrpSpPr>
          <p:cNvPr id="25" name="Group 24"/>
          <p:cNvGrpSpPr/>
          <p:nvPr/>
        </p:nvGrpSpPr>
        <p:grpSpPr>
          <a:xfrm>
            <a:off x="792278" y="2733495"/>
            <a:ext cx="1771767" cy="2219349"/>
            <a:chOff x="792278" y="2733495"/>
            <a:chExt cx="1771767" cy="2219349"/>
          </a:xfrm>
        </p:grpSpPr>
        <p:sp>
          <p:nvSpPr>
            <p:cNvPr id="7" name="TextBox 6"/>
            <p:cNvSpPr txBox="1"/>
            <p:nvPr/>
          </p:nvSpPr>
          <p:spPr>
            <a:xfrm>
              <a:off x="792278" y="3998737"/>
              <a:ext cx="177176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Bilateral</a:t>
              </a:r>
            </a:p>
            <a:p>
              <a:pPr algn="ctr"/>
              <a:r>
                <a:rPr lang="en-US" sz="2800" dirty="0" smtClean="0"/>
                <a:t>agreement</a:t>
              </a:r>
              <a:endParaRPr lang="en-US" sz="28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6130" y="2733495"/>
              <a:ext cx="927546" cy="117925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514233" y="2872672"/>
            <a:ext cx="2547620" cy="1648709"/>
            <a:chOff x="3514233" y="2872672"/>
            <a:chExt cx="2547620" cy="1648709"/>
          </a:xfrm>
        </p:grpSpPr>
        <p:sp>
          <p:nvSpPr>
            <p:cNvPr id="9" name="TextBox 8"/>
            <p:cNvSpPr txBox="1"/>
            <p:nvPr/>
          </p:nvSpPr>
          <p:spPr>
            <a:xfrm>
              <a:off x="3514233" y="3998161"/>
              <a:ext cx="25476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Armed conflicts</a:t>
              </a:r>
              <a:endParaRPr lang="en-US" sz="28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1977" y="2872672"/>
              <a:ext cx="2252132" cy="112606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729829" y="2733496"/>
            <a:ext cx="1880771" cy="2219349"/>
            <a:chOff x="6729829" y="2733496"/>
            <a:chExt cx="1880771" cy="221934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2041" y="2928111"/>
              <a:ext cx="1143000" cy="11430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729829" y="3998738"/>
              <a:ext cx="18807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Inviolability</a:t>
              </a:r>
            </a:p>
            <a:p>
              <a:r>
                <a:rPr lang="en-US" sz="2800" dirty="0" smtClean="0"/>
                <a:t>of premises</a:t>
              </a:r>
              <a:endParaRPr lang="en-US" sz="28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9546" y="2733496"/>
              <a:ext cx="297963" cy="344154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9252973" y="2733496"/>
            <a:ext cx="2596224" cy="2190965"/>
            <a:chOff x="9252973" y="2733496"/>
            <a:chExt cx="2596224" cy="2190965"/>
          </a:xfrm>
        </p:grpSpPr>
        <p:sp>
          <p:nvSpPr>
            <p:cNvPr id="19" name="TextBox 18"/>
            <p:cNvSpPr txBox="1"/>
            <p:nvPr/>
          </p:nvSpPr>
          <p:spPr>
            <a:xfrm>
              <a:off x="9252973" y="3970354"/>
              <a:ext cx="25962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Freedom of</a:t>
              </a:r>
            </a:p>
            <a:p>
              <a:r>
                <a:rPr lang="en-US" sz="2800" dirty="0" smtClean="0"/>
                <a:t>communications</a:t>
              </a:r>
              <a:endParaRPr lang="en-US" sz="2800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22099" y="3108689"/>
              <a:ext cx="890048" cy="89004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45223" y="2733496"/>
              <a:ext cx="297963" cy="344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521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Privileges and Immunities (P&amp;I) 2/2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3D2B2-2495-4292-9FA9-2CEC6CEC1AFC}" type="slidenum">
              <a:rPr lang="fr-CH" smtClean="0"/>
              <a:t>9</a:t>
            </a:fld>
            <a:endParaRPr lang="fr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87" y="2216800"/>
            <a:ext cx="9061426" cy="2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3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37789</TotalTime>
  <Words>1236</Words>
  <Application>Microsoft Macintosh PowerPoint</Application>
  <PresentationFormat>Widescreen</PresentationFormat>
  <Paragraphs>335</Paragraphs>
  <Slides>44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Calibri Light</vt:lpstr>
      <vt:lpstr>Helvetica Neue</vt:lpstr>
      <vt:lpstr>Arial</vt:lpstr>
      <vt:lpstr>Office Theme</vt:lpstr>
      <vt:lpstr>On Enforcing the Digital Immunity of a Large Humanitarian Organization</vt:lpstr>
      <vt:lpstr>PowerPoint Presentation</vt:lpstr>
      <vt:lpstr>Digital immunity</vt:lpstr>
      <vt:lpstr>PowerPoint Presentation</vt:lpstr>
      <vt:lpstr>Outline</vt:lpstr>
      <vt:lpstr>Outline</vt:lpstr>
      <vt:lpstr>Characteristics of the ICRC</vt:lpstr>
      <vt:lpstr>Privileges and Immunities (P&amp;I) 1/2</vt:lpstr>
      <vt:lpstr>Privileges and Immunities (P&amp;I) 2/2</vt:lpstr>
      <vt:lpstr>Outline</vt:lpstr>
      <vt:lpstr>Methodology</vt:lpstr>
      <vt:lpstr>Summary of interviews</vt:lpstr>
      <vt:lpstr>Location of ICRC delegations</vt:lpstr>
      <vt:lpstr>Outline</vt:lpstr>
      <vt:lpstr>Outline</vt:lpstr>
      <vt:lpstr>Summary of collected data types by units</vt:lpstr>
      <vt:lpstr>Sensitivity of Collected Data</vt:lpstr>
      <vt:lpstr>Outline</vt:lpstr>
      <vt:lpstr>Overview of data flows</vt:lpstr>
      <vt:lpstr>Outline</vt:lpstr>
      <vt:lpstr>Organizational structure</vt:lpstr>
      <vt:lpstr>Practical factors</vt:lpstr>
      <vt:lpstr>Practical factors</vt:lpstr>
      <vt:lpstr>Practical factors</vt:lpstr>
      <vt:lpstr>Practical factors</vt:lpstr>
      <vt:lpstr>Lessons learnt</vt:lpstr>
      <vt:lpstr>Outline</vt:lpstr>
      <vt:lpstr>Needs of ICRC staff</vt:lpstr>
      <vt:lpstr>Problems with existing communication technology</vt:lpstr>
      <vt:lpstr>Organizational structure and practical factors</vt:lpstr>
      <vt:lpstr>PowerPoint Presentation</vt:lpstr>
      <vt:lpstr>PowerPoint Presentation</vt:lpstr>
      <vt:lpstr>Proposed architecture</vt:lpstr>
      <vt:lpstr>Take home messages</vt:lpstr>
      <vt:lpstr>PowerPoint Presentation</vt:lpstr>
      <vt:lpstr>How did you recruit participants?</vt:lpstr>
      <vt:lpstr>How did you prepare and analyzed the interview data?</vt:lpstr>
      <vt:lpstr>What is your assessment of the validity of your study?</vt:lpstr>
      <vt:lpstr>What are the potential biases of your study?</vt:lpstr>
      <vt:lpstr>What was your interview script?</vt:lpstr>
      <vt:lpstr>How does the ICRC compare with other humanitarian organizations?</vt:lpstr>
      <vt:lpstr>How does the ICRC compare with journalistic organizations?</vt:lpstr>
      <vt:lpstr>How did you ensure that interviews were conducted ethically?</vt:lpstr>
      <vt:lpstr>What precautions will you take before deploying your proposed platform?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170</cp:revision>
  <cp:lastPrinted>2018-05-12T10:46:52Z</cp:lastPrinted>
  <dcterms:created xsi:type="dcterms:W3CDTF">2018-04-26T12:09:48Z</dcterms:created>
  <dcterms:modified xsi:type="dcterms:W3CDTF">2018-05-22T21:51:22Z</dcterms:modified>
</cp:coreProperties>
</file>